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8"/>
  </p:notesMasterIdLst>
  <p:sldIdLst>
    <p:sldId id="256" r:id="rId5"/>
    <p:sldId id="268" r:id="rId6"/>
    <p:sldId id="257" r:id="rId7"/>
    <p:sldId id="258" r:id="rId8"/>
    <p:sldId id="259" r:id="rId9"/>
    <p:sldId id="260" r:id="rId10"/>
    <p:sldId id="261" r:id="rId11"/>
    <p:sldId id="262" r:id="rId12"/>
    <p:sldId id="263" r:id="rId13"/>
    <p:sldId id="264" r:id="rId14"/>
    <p:sldId id="265" r:id="rId15"/>
    <p:sldId id="267" r:id="rId16"/>
    <p:sldId id="266" r:id="rId17"/>
  </p:sldIdLst>
  <p:sldSz cx="18288000" cy="10287000"/>
  <p:notesSz cx="6858000" cy="9144000"/>
  <p:embeddedFontLst>
    <p:embeddedFont>
      <p:font typeface="Abadi" panose="020B0604020104020204" pitchFamily="34" charset="0"/>
      <p:regular r:id="rId19"/>
      <p:bold r:id="rId20"/>
      <p:italic r:id="rId21"/>
      <p:boldItalic r:id="rId22"/>
    </p:embeddedFont>
    <p:embeddedFont>
      <p:font typeface="Coming Soon" panose="020B0604020202020204" charset="0"/>
      <p:regular r:id="rId23"/>
    </p:embeddedFont>
    <p:embeddedFont>
      <p:font typeface="Montserrat" panose="00000500000000000000" pitchFamily="2" charset="0"/>
      <p:regular r:id="rId24"/>
      <p:bold r:id="rId25"/>
      <p:italic r:id="rId26"/>
      <p:boldItalic r:id="rId27"/>
    </p:embeddedFont>
    <p:embeddedFont>
      <p:font typeface="Oswald Bold" panose="00000800000000000000" pitchFamily="2" charset="0"/>
      <p:regular r:id="rId28"/>
      <p:bold r:id="rId29"/>
    </p:embeddedFont>
    <p:embeddedFont>
      <p:font typeface="Source Sans Pro Bold" panose="020B0703030403020204" pitchFamily="34" charset="0"/>
      <p:regular r:id="rId30"/>
      <p:bold r:id="rId31"/>
    </p:embeddedFont>
    <p:embeddedFont>
      <p:font typeface="TT Interphases" panose="020B0604020202020204" charset="0"/>
      <p:regular r:id="rId32"/>
    </p:embeddedFont>
    <p:embeddedFont>
      <p:font typeface="TT Interphases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9396EA-7B15-DDF6-CEC1-DD98B6CE8A0B}" v="1" dt="2026-04-02T20:11:06.1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3281" autoAdjust="0"/>
  </p:normalViewPr>
  <p:slideViewPr>
    <p:cSldViewPr>
      <p:cViewPr varScale="1">
        <p:scale>
          <a:sx n="47" d="100"/>
          <a:sy n="47" d="100"/>
        </p:scale>
        <p:origin x="20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microsoft.com/office/2015/10/relationships/revisionInfo" Target="revisionInfo.xml"/><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lena Brown" userId="S::sbrown@woodsidefire.gov::eda60691-2b96-4d45-acb7-8fa9e7db7430" providerId="AD" clId="Web-{9C9396EA-7B15-DDF6-CEC1-DD98B6CE8A0B}"/>
    <pc:docChg chg="modSld">
      <pc:chgData name="Selena Brown" userId="S::sbrown@woodsidefire.gov::eda60691-2b96-4d45-acb7-8fa9e7db7430" providerId="AD" clId="Web-{9C9396EA-7B15-DDF6-CEC1-DD98B6CE8A0B}" dt="2026-04-02T20:11:06.104" v="0"/>
      <pc:docMkLst>
        <pc:docMk/>
      </pc:docMkLst>
      <pc:sldChg chg="delSp">
        <pc:chgData name="Selena Brown" userId="S::sbrown@woodsidefire.gov::eda60691-2b96-4d45-acb7-8fa9e7db7430" providerId="AD" clId="Web-{9C9396EA-7B15-DDF6-CEC1-DD98B6CE8A0B}" dt="2026-04-02T20:11:06.104" v="0"/>
        <pc:sldMkLst>
          <pc:docMk/>
          <pc:sldMk cId="0" sldId="256"/>
        </pc:sldMkLst>
        <pc:spChg chg="del topLvl">
          <ac:chgData name="Selena Brown" userId="S::sbrown@woodsidefire.gov::eda60691-2b96-4d45-acb7-8fa9e7db7430" providerId="AD" clId="Web-{9C9396EA-7B15-DDF6-CEC1-DD98B6CE8A0B}" dt="2026-04-02T20:11:06.104" v="0"/>
          <ac:spMkLst>
            <pc:docMk/>
            <pc:sldMk cId="0" sldId="256"/>
            <ac:spMk id="3" creationId="{00000000-0000-0000-0000-000000000000}"/>
          </ac:spMkLst>
        </pc:spChg>
        <pc:spChg chg="topLvl">
          <ac:chgData name="Selena Brown" userId="S::sbrown@woodsidefire.gov::eda60691-2b96-4d45-acb7-8fa9e7db7430" providerId="AD" clId="Web-{9C9396EA-7B15-DDF6-CEC1-DD98B6CE8A0B}" dt="2026-04-02T20:11:06.104" v="0"/>
          <ac:spMkLst>
            <pc:docMk/>
            <pc:sldMk cId="0" sldId="256"/>
            <ac:spMk id="4" creationId="{00000000-0000-0000-0000-000000000000}"/>
          </ac:spMkLst>
        </pc:spChg>
        <pc:grpChg chg="del">
          <ac:chgData name="Selena Brown" userId="S::sbrown@woodsidefire.gov::eda60691-2b96-4d45-acb7-8fa9e7db7430" providerId="AD" clId="Web-{9C9396EA-7B15-DDF6-CEC1-DD98B6CE8A0B}" dt="2026-04-02T20:11:06.104" v="0"/>
          <ac:grpSpMkLst>
            <pc:docMk/>
            <pc:sldMk cId="0" sldId="256"/>
            <ac:grpSpMk id="2" creationId="{00000000-0000-0000-0000-000000000000}"/>
          </ac:grpSpMkLst>
        </pc:grpChg>
      </pc:sldChg>
    </pc:docChg>
  </pc:docChgLst>
  <pc:docChgLst>
    <pc:chgData name="Selena Brown" userId="eda60691-2b96-4d45-acb7-8fa9e7db7430" providerId="ADAL" clId="{1F3E5F73-1295-40F1-86AE-03DB407213C7}"/>
    <pc:docChg chg="modSld">
      <pc:chgData name="Selena Brown" userId="eda60691-2b96-4d45-acb7-8fa9e7db7430" providerId="ADAL" clId="{1F3E5F73-1295-40F1-86AE-03DB407213C7}" dt="2026-03-24T21:45:00.893" v="4" actId="1076"/>
      <pc:docMkLst>
        <pc:docMk/>
      </pc:docMkLst>
      <pc:sldChg chg="addSp delSp modSp modNotes">
        <pc:chgData name="Selena Brown" userId="eda60691-2b96-4d45-acb7-8fa9e7db7430" providerId="ADAL" clId="{1F3E5F73-1295-40F1-86AE-03DB407213C7}" dt="2026-03-24T21:44:52.847" v="2" actId="21"/>
        <pc:sldMkLst>
          <pc:docMk/>
          <pc:sldMk cId="0" sldId="266"/>
        </pc:sldMkLst>
      </pc:sldChg>
      <pc:sldChg chg="addSp modSp">
        <pc:chgData name="Selena Brown" userId="eda60691-2b96-4d45-acb7-8fa9e7db7430" providerId="ADAL" clId="{1F3E5F73-1295-40F1-86AE-03DB407213C7}" dt="2026-03-24T21:45:00.893" v="4" actId="1076"/>
        <pc:sldMkLst>
          <pc:docMk/>
          <pc:sldMk cId="1964027844" sldId="268"/>
        </pc:sldMkLst>
        <pc:picChg chg="add mod">
          <ac:chgData name="Selena Brown" userId="eda60691-2b96-4d45-acb7-8fa9e7db7430" providerId="ADAL" clId="{1F3E5F73-1295-40F1-86AE-03DB407213C7}" dt="2026-03-24T21:45:00.893" v="4" actId="1076"/>
          <ac:picMkLst>
            <pc:docMk/>
            <pc:sldMk cId="1964027844" sldId="268"/>
            <ac:picMk id="1026" creationId="{2E376ACE-505B-6AEE-F6AF-A9F28AD5397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everyone! I’m excited to introduce you to the WPV Ready Node concept — a neighborhood-based system that helps our communities stay connected and resilient during disasters.</a:t>
            </a:r>
          </a:p>
          <a:p>
            <a:endParaRPr lang="en-US"/>
          </a:p>
          <a:p>
            <a:r>
              <a:rPr lang="en-US"/>
              <a:t>This effort is part of WPV-Ready, in partnership with Woodside Fire and our WPV-CERT program.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Our CERT program and the Ready Node concept go hand-in-hand — they’re two parts of the same neighborhood preparedness system.</a:t>
            </a:r>
          </a:p>
          <a:p>
            <a:endParaRPr lang="en-US" dirty="0"/>
          </a:p>
          <a:p>
            <a:r>
              <a:rPr lang="en-US" dirty="0"/>
              <a:t>CERT volunteers are trained for emergency response: things like light search and rescue, first aid, and damage assessment.</a:t>
            </a:r>
          </a:p>
          <a:p>
            <a:endParaRPr lang="en-US" dirty="0"/>
          </a:p>
          <a:p>
            <a:r>
              <a:rPr lang="en-US"/>
              <a:t>Ready Nodes focus on coordination — they gather information, match up resources, and share updates with CERT command.</a:t>
            </a:r>
          </a:p>
          <a:p>
            <a:endParaRPr lang="en-US"/>
          </a:p>
          <a:p>
            <a:r>
              <a:rPr lang="en-US" dirty="0"/>
              <a:t>So while CERT might be out in the field helping people who are injured or assessing damage, the Node team is keeping track of who needs what and who’s available to help.</a:t>
            </a:r>
          </a:p>
          <a:p>
            <a:endParaRPr lang="en-US" dirty="0"/>
          </a:p>
          <a:p>
            <a:r>
              <a:rPr lang="en-US" dirty="0"/>
              <a:t>The two groups work side-by-side, and together they create a full circle of preparedness — communication, coordination, and response.</a:t>
            </a:r>
          </a:p>
          <a:p>
            <a:endParaRPr lang="en-US" dirty="0"/>
          </a:p>
          <a:p>
            <a:r>
              <a:rPr lang="en-US" dirty="0"/>
              <a:t>Ideally, every neighborhood has both: a Ready Node that keeps information flowing and CERT-trained neighbors who can respond safely and effectively.</a:t>
            </a:r>
          </a:p>
          <a:p>
            <a:endParaRPr lang="en-US" dirty="0"/>
          </a:p>
          <a:p>
            <a:r>
              <a:rPr lang="en-US" dirty="0"/>
              <a:t>That combination is what makes our WPV communities strong, self-sufficient, and ready for whatever comes our way.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br>
              <a:rPr lang="en-US" dirty="0">
                <a:cs typeface="+mn-lt"/>
              </a:rPr>
            </a:br>
            <a:r>
              <a:rPr lang="en-US" b="1" dirty="0"/>
              <a:t>In the first hours of any disruption,</a:t>
            </a:r>
            <a:br>
              <a:rPr lang="en-US" b="1" dirty="0">
                <a:cs typeface="+mn-lt"/>
              </a:rPr>
            </a:br>
            <a:r>
              <a:rPr lang="en-US" b="1" dirty="0"/>
              <a:t> neighbors are often the first source of information and support.</a:t>
            </a:r>
            <a:endParaRPr lang="en-US" dirty="0">
              <a:solidFill>
                <a:srgbClr val="0D0D0D"/>
              </a:solidFill>
              <a:highlight>
                <a:srgbClr val="FFFFFF"/>
              </a:highlight>
              <a:ea typeface="Calibri"/>
              <a:cs typeface="Calibri"/>
            </a:endParaRPr>
          </a:p>
          <a:p>
            <a:r>
              <a:rPr lang="en-US" dirty="0"/>
              <a:t>WPV-Ready Nodes help neighborhoods </a:t>
            </a:r>
            <a:r>
              <a:rPr lang="en-US" b="1" dirty="0"/>
              <a:t>stay connected, share information, and look out for one another</a:t>
            </a:r>
            <a:r>
              <a:rPr lang="en-US" dirty="0"/>
              <a:t> when normal systems may not be working.</a:t>
            </a:r>
            <a:endParaRPr lang="en-US" dirty="0">
              <a:ea typeface="Calibri"/>
              <a:cs typeface="Calibri"/>
            </a:endParaRPr>
          </a:p>
          <a:p>
            <a:br>
              <a:rPr lang="en-US" dirty="0">
                <a:cs typeface="+mn-lt"/>
              </a:rPr>
            </a:br>
            <a:r>
              <a:rPr lang="en-US" dirty="0"/>
              <a:t>Preparedness doesn’t start with equipment — it starts with relationships. Ready Nodes simply give neighbors an easy way to stay connected when it matters most.</a:t>
            </a:r>
            <a:endParaRPr lang="en-US"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E1CEC-4A7F-FEC4-CFB1-E3E787A6D78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75AAA6-4441-6E6A-1638-ACA09B5176A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E255BC1-C516-9BCA-C671-CDAD7E76F48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AAF6663-576C-D1FE-A622-EB3DE3666C1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49DCA68-8B6C-3FCB-4EA8-8CF42575AD3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best part about this program is how easy it is to get involved — you don’t need special training or a background in emergency response.”</a:t>
            </a:r>
          </a:p>
          <a:p>
            <a:endParaRPr lang="en-US" dirty="0"/>
          </a:p>
          <a:p>
            <a:r>
              <a:rPr lang="en-US" dirty="0"/>
              <a:t>If you’re the kind of person who knows your neighbors, or you’re willing to lend a hand when things go sideways — you’re exactly who we need.</a:t>
            </a:r>
          </a:p>
          <a:p>
            <a:endParaRPr lang="en-US" dirty="0"/>
          </a:p>
          <a:p>
            <a:r>
              <a:rPr lang="en-US" dirty="0"/>
              <a:t>You can start by joining a Ready Node that’s already active in your area, or help form one if your neighborhood doesn’t have one yet.</a:t>
            </a:r>
          </a:p>
          <a:p>
            <a:endParaRPr lang="en-US" dirty="0"/>
          </a:p>
          <a:p>
            <a:r>
              <a:rPr lang="en-US" dirty="0"/>
              <a:t>We offer short trainings, practice events, and our Ready Communicator program, which teaches you how to use radios to link neighborhoods together. It’s fun, it’s useful, and it’s one of the most practical ways you can help.</a:t>
            </a:r>
          </a:p>
          <a:p>
            <a:endParaRPr lang="en-US" dirty="0"/>
          </a:p>
          <a:p>
            <a:r>
              <a:rPr lang="en-US" dirty="0"/>
              <a:t>We do regular radio check-ins every week and practice drills so you can stay sharp — and you’ll meet great people in the process.</a:t>
            </a:r>
          </a:p>
          <a:p>
            <a:endParaRPr lang="en-US" dirty="0"/>
          </a:p>
          <a:p>
            <a:r>
              <a:rPr lang="en-US" dirty="0"/>
              <a:t>Everything you need — schedules, sign-ups, and info — is on WPV-Ready.org. You can also reach out directly to me at Woodside Fire if you’d like help getting started in your neighborhood.</a:t>
            </a:r>
          </a:p>
          <a:p>
            <a:endParaRPr lang="en-US" dirty="0"/>
          </a:p>
          <a:p>
            <a:r>
              <a:rPr lang="en-US" dirty="0"/>
              <a:t>The more of us who are trained and connected, the faster we’ll recover when disaster strikes. It’s really about building a culture of readiness — one neighborhood at a time.</a:t>
            </a:r>
          </a:p>
        </p:txBody>
      </p:sp>
      <p:sp>
        <p:nvSpPr>
          <p:cNvPr id="6" name="Footer Placeholder 5">
            <a:extLst>
              <a:ext uri="{FF2B5EF4-FFF2-40B4-BE49-F238E27FC236}">
                <a16:creationId xmlns:a16="http://schemas.microsoft.com/office/drawing/2014/main" id="{3D2CB1D2-153E-2A6C-A3FB-164F7B0BFDF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62FEC57-8B49-3243-8871-2F8B615FBC2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08260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just want to take a moment to thank all of you for being here today — for showing up, asking questions, and caring about your community.”</a:t>
            </a:r>
          </a:p>
          <a:p>
            <a:endParaRPr lang="en-US"/>
          </a:p>
          <a:p>
            <a:r>
              <a:rPr lang="en-US"/>
              <a:t>Preparedness isn’t about fear — it’s about confidence. It’s about knowing that when something happens, we already have a plan and a network of people ready to act.</a:t>
            </a:r>
          </a:p>
          <a:p>
            <a:endParaRPr lang="en-US"/>
          </a:p>
          <a:p>
            <a:r>
              <a:rPr lang="en-US"/>
              <a:t>When we build connections before a disaster, we’re not just preparing for the worst — we’re strengthening our neighborhoods every single day.</a:t>
            </a:r>
          </a:p>
          <a:p>
            <a:endParaRPr lang="en-US"/>
          </a:p>
          <a:p>
            <a:r>
              <a:rPr lang="en-US"/>
              <a:t>That’s what Ready Nodes are really about — turning neighbors into a team.</a:t>
            </a:r>
          </a:p>
          <a:p>
            <a:endParaRPr lang="en-US"/>
          </a:p>
          <a:p>
            <a:r>
              <a:rPr lang="en-US"/>
              <a:t>If you’d like to learn more, visit WPV-Ready.org or connect with me after the presentation. We’ll help you link up with your local Node or start one if your area doesn’t have one yet.</a:t>
            </a:r>
          </a:p>
          <a:p>
            <a:endParaRPr lang="en-US"/>
          </a:p>
          <a:p>
            <a:r>
              <a:rPr lang="en-US"/>
              <a:t>Together with WPV-CERT and Woodside Fire, we’re building something powerful — a community that’s truly ready for anything.</a:t>
            </a:r>
          </a:p>
          <a:p>
            <a:endParaRPr lang="en-US"/>
          </a:p>
          <a:p>
            <a:r>
              <a:rPr lang="en-US"/>
              <a:t>Thank you for helping make that possible.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71F44-8F20-951D-8D46-88BE1B4B561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66916E-57A6-AF37-E145-1BBDA7E959A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2C21DC1-9AE1-9EFE-98E0-4C80DC1D1E5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12B8C58-E3BA-84A6-F254-4D1F6AE5340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0FD3C74-2305-7E8F-9F04-D8B5C1721F1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buNone/>
            </a:pPr>
            <a:r>
              <a:rPr lang="en-US" dirty="0"/>
              <a:t>Before we get started, I want to give credit where it's due.</a:t>
            </a:r>
          </a:p>
          <a:p>
            <a:pPr>
              <a:buNone/>
            </a:pPr>
            <a:endParaRPr lang="en-US" dirty="0"/>
          </a:p>
          <a:p>
            <a:pPr>
              <a:buNone/>
            </a:pPr>
            <a:r>
              <a:rPr lang="en-US" dirty="0"/>
              <a:t>The Node program is adapted from the </a:t>
            </a:r>
            <a:r>
              <a:rPr lang="en-US" b="1" dirty="0"/>
              <a:t>Village Hub model</a:t>
            </a:r>
            <a:r>
              <a:rPr lang="en-US" dirty="0"/>
              <a:t> created by David Smathers Moore of Certain Together. He built on the original Seattle Emergency Communication Hubs — a grassroots neighbor-helping-neighbor system that grew out of a major windstorm in 2006. David took that concept and developed it into a framework others could use.</a:t>
            </a:r>
          </a:p>
          <a:p>
            <a:pPr>
              <a:buNone/>
            </a:pPr>
            <a:endParaRPr lang="en-US" dirty="0"/>
          </a:p>
          <a:p>
            <a:pPr>
              <a:buNone/>
            </a:pPr>
            <a:r>
              <a:rPr lang="en-US" dirty="0"/>
              <a:t>We're grateful he made those materials available. We've tailored the model for Woodside and Portola Valley, but it stands on the shoulders of their work.</a:t>
            </a:r>
          </a:p>
          <a:p>
            <a:pPr>
              <a:buNone/>
            </a:pPr>
            <a:endParaRPr lang="en-US" dirty="0"/>
          </a:p>
          <a:p>
            <a:r>
              <a:rPr lang="en-US" dirty="0"/>
              <a:t>You can learn more about Certain Together at certaintogether.org.</a:t>
            </a:r>
          </a:p>
          <a:p>
            <a:endParaRPr lang="en-US" dirty="0"/>
          </a:p>
        </p:txBody>
      </p:sp>
      <p:sp>
        <p:nvSpPr>
          <p:cNvPr id="6" name="Footer Placeholder 5">
            <a:extLst>
              <a:ext uri="{FF2B5EF4-FFF2-40B4-BE49-F238E27FC236}">
                <a16:creationId xmlns:a16="http://schemas.microsoft.com/office/drawing/2014/main" id="{6FB99AB1-834A-BB47-F79C-03F444F1D40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0501892-FB9A-1424-BA7E-23C9BF67487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19674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start with some perspective — there’s a 72% chance of a magnitude 6.7 or greater earthquake hitting the Bay Area within the next 30 years. And if we look at the larger picture, the diagram shows that California faces the highest likelihood of a damaging earthquake within the next 100 years — more than any other state.</a:t>
            </a:r>
          </a:p>
          <a:p>
            <a:endParaRPr lang="en-US"/>
          </a:p>
          <a:p>
            <a:r>
              <a:rPr lang="en-US"/>
              <a:t>We live in earthquake country. It’s not a question of if, but when.</a:t>
            </a:r>
          </a:p>
          <a:p>
            <a:endParaRPr lang="en-US"/>
          </a:p>
          <a:p>
            <a:r>
              <a:rPr lang="en-US"/>
              <a:t>When it happens, our ability to recover will depend on how well we’ve prepared — not just individually, but as neighborhoods and as a community.</a:t>
            </a:r>
          </a:p>
          <a:p>
            <a:endParaRPr lang="en-US"/>
          </a:p>
          <a:p>
            <a:r>
              <a:rPr lang="en-US"/>
              <a:t>The chart below expands that perspective, showing the broader range of disasters that can affect us here in San Mateo County. The red bars show the economic cost of each event, while the gold sections represent how long daily life is disrupted — things like power outages, smoke days, flooding, or road closures.</a:t>
            </a:r>
          </a:p>
          <a:p>
            <a:endParaRPr lang="en-US"/>
          </a:p>
          <a:p>
            <a:r>
              <a:rPr lang="en-US"/>
              <a:t>While earthquakes carry the greatest overall impact, wildfires and severe storms are the events we’re most likely to face year after year. And as our climate shifts, extreme heat and power shutoffs are becoming increasingly common concerns.</a:t>
            </a:r>
          </a:p>
          <a:p>
            <a:endParaRPr lang="en-US"/>
          </a:p>
          <a:p>
            <a:r>
              <a:rPr lang="en-US"/>
              <a:t>Together, these risks remind us that preparedness isn’t about fear — it’s about resilience. The more we plan, the faster we recover, and the stronger our community becomes.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we talk about disaster preparedness, most people immediately think about supplies — flashlights, batteries, water, food. And yes, those things are important. But the biggest factor in whether people make it through a disaster safely isn’t what’s in their go-bag — it’s how connected they are to the people around them.</a:t>
            </a:r>
          </a:p>
          <a:p>
            <a:endParaRPr lang="en-US"/>
          </a:p>
          <a:p>
            <a:r>
              <a:rPr lang="en-US"/>
              <a:t>If you know your neighbors, if you’ve talked through what to do and how to help one another, your whole street is already way ahead of the game.</a:t>
            </a:r>
          </a:p>
          <a:p>
            <a:endParaRPr lang="en-US"/>
          </a:p>
          <a:p>
            <a:r>
              <a:rPr lang="en-US"/>
              <a:t>We saw this in places that have been through major disasters — communities that were more connected bounced back faster and had fewer injuries and losses.</a:t>
            </a:r>
          </a:p>
          <a:p>
            <a:endParaRPr lang="en-US"/>
          </a:p>
          <a:p>
            <a:r>
              <a:rPr lang="en-US"/>
              <a:t>“It really comes down to this: in those first hours after an event, we are each other’s first responders. That’s what Ready Nodes are all about — creating those relationships before something happens so we’re not meeting for the first time in a crisis.</a:t>
            </a:r>
          </a:p>
          <a:p>
            <a:endParaRPr lang="en-US"/>
          </a:p>
          <a:p>
            <a:r>
              <a:rPr lang="en-US"/>
              <a:t>So when we say ‘neighbors helping neighbors,’ it’s not just a nice phrase — it’s the heart of resilience.”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 a big earthquake or major disaster, a lot of the systems we rely on every single day may not work — 911, cell service, power, even water and gas. It’s not that help isn’t coming — it’s just that it may take a while.</a:t>
            </a:r>
          </a:p>
          <a:p>
            <a:endParaRPr lang="en-US"/>
          </a:p>
          <a:p>
            <a:r>
              <a:rPr lang="en-US"/>
              <a:t>That’s why it’s so important for us to be ready to take care of each other in those first few hours or days. When the lights are out and communication lines are down, your neighborhood becomes your safety net.</a:t>
            </a:r>
          </a:p>
          <a:p>
            <a:endParaRPr lang="en-US"/>
          </a:p>
          <a:p>
            <a:r>
              <a:rPr lang="en-US"/>
              <a:t>Think about it — the people on your street are the ones who will notice if a tree’s blocking your driveway, if someone’s hurt, or if a neighbor’s house is damaged.</a:t>
            </a:r>
          </a:p>
          <a:p>
            <a:endParaRPr lang="en-US"/>
          </a:p>
          <a:p>
            <a:r>
              <a:rPr lang="en-US"/>
              <a:t>We can’t control when the next disaster happens, but we can control how prepared we are as a community. The more we plan now — where to meet, how to share information, who has what resources — the better off we’ll all be.</a:t>
            </a:r>
          </a:p>
          <a:p>
            <a:endParaRPr lang="en-US"/>
          </a:p>
          <a:p>
            <a:r>
              <a:rPr lang="en-US"/>
              <a:t>Ready Nodes are built for exactly that kind of situation — simple, low-tech, and dependable when everything else is down.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Every neighborhood already has more resources than most people realize — we just don’t always know what they are or who has them.</a:t>
            </a:r>
          </a:p>
          <a:p>
            <a:endParaRPr lang="en-US"/>
          </a:p>
          <a:p>
            <a:r>
              <a:rPr lang="en-US"/>
              <a:t>You might have a neighbor who’s a nurse, another who’s a contractor, someone with a generator, or someone who just happens to have extra tarps or chainsaws in their garage. Those things can make a huge difference after a disaster.</a:t>
            </a:r>
          </a:p>
          <a:p>
            <a:endParaRPr lang="en-US"/>
          </a:p>
          <a:p>
            <a:r>
              <a:rPr lang="en-US"/>
              <a:t>The problem is, we usually don’t find that out until after something happens — and by then, it’s too late to coordinate.</a:t>
            </a:r>
          </a:p>
          <a:p>
            <a:endParaRPr lang="en-US"/>
          </a:p>
          <a:p>
            <a:r>
              <a:rPr lang="en-US"/>
              <a:t>Ready Nodes change that. They help us figure out what strengths and skills already exist right here at home — before an emergency. Then, when something does happen, we can connect those resources quickly and effectively.</a:t>
            </a:r>
          </a:p>
          <a:p>
            <a:endParaRPr lang="en-US"/>
          </a:p>
          <a:p>
            <a:r>
              <a:rPr lang="en-US"/>
              <a:t>It’s not about building something new — it’s about connecting what we already have.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what exactly is a Ready Node? Think of it as a local meeting spot — a place where neighbors can come together to share information, check in, and figure out what’s needed after an emergency.</a:t>
            </a:r>
          </a:p>
          <a:p>
            <a:endParaRPr lang="en-US"/>
          </a:p>
          <a:p>
            <a:r>
              <a:rPr lang="en-US"/>
              <a:t>It’s intentionally low-tech. We’re not relying on cell phones or the internet. Instead, it’s things like a message board, a few radios, runners going back and forth between streets — simple, reliable ways to communicate when everything else is down.</a:t>
            </a:r>
          </a:p>
          <a:p>
            <a:endParaRPr lang="en-US"/>
          </a:p>
          <a:p>
            <a:r>
              <a:rPr lang="en-US"/>
              <a:t>Each Node has a few trained volunteers who help organize and keep things running smoothly, but the goal is for everyone to be involved — not just a small group.</a:t>
            </a:r>
          </a:p>
          <a:p>
            <a:endParaRPr lang="en-US"/>
          </a:p>
          <a:p>
            <a:r>
              <a:rPr lang="en-US"/>
              <a:t>Ready Nodes are designed to complement our CERT program — not replace it. CERT focuses on response: search and rescue, first aid, damage assessment. The Ready Node focuses on coordination: matching needs and resources in the neighborhood.</a:t>
            </a:r>
          </a:p>
          <a:p>
            <a:endParaRPr lang="en-US"/>
          </a:p>
          <a:p>
            <a:r>
              <a:rPr lang="en-US"/>
              <a:t>And together, they create a really strong local safety net — one that’s powered by the community itself.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walk through a quick example. Imagine it’s the day after a major earthquake. It’s pouring rain, and one family has a damaged roof. They need tarps to keep the water out — but stores are closed and phones aren’t working.</a:t>
            </a:r>
          </a:p>
          <a:p>
            <a:endParaRPr lang="en-US"/>
          </a:p>
          <a:p>
            <a:r>
              <a:rPr lang="en-US"/>
              <a:t>A few blocks away, another neighbor has a stack of tarps in their garage. They’d be happy to share — but they don’t know anyone needs them.</a:t>
            </a:r>
          </a:p>
          <a:p>
            <a:endParaRPr lang="en-US"/>
          </a:p>
          <a:p>
            <a:r>
              <a:rPr lang="en-US"/>
              <a:t>That’s where the Ready Node comes in. It acts as the neighborhood’s information hub — connecting people who need help with people who can help.</a:t>
            </a:r>
          </a:p>
          <a:p>
            <a:endParaRPr lang="en-US"/>
          </a:p>
          <a:p>
            <a:r>
              <a:rPr lang="en-US"/>
              <a:t>The Node is also where people can post updates — who’s okay, where there’s damage, where first aid is being offered, or if anyone needs special assistance.</a:t>
            </a:r>
          </a:p>
          <a:p>
            <a:endParaRPr lang="en-US"/>
          </a:p>
          <a:p>
            <a:r>
              <a:rPr lang="en-US"/>
              <a:t>It’s simple, low-tech coordination — but it makes a huge difference. It turns confusion into communication.</a:t>
            </a:r>
          </a:p>
          <a:p>
            <a:endParaRPr lang="en-US"/>
          </a:p>
          <a:p>
            <a:r>
              <a:rPr lang="en-US"/>
              <a:t>And when you add radios and Ready Communicators into the mix, those Nodes can share updates between neighborhoods and even up to the Fire District or CERT Command.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One of the most important things during any emergency is communication — accurate information, shared quickly.</a:t>
            </a:r>
          </a:p>
          <a:p>
            <a:endParaRPr lang="en-US"/>
          </a:p>
          <a:p>
            <a:r>
              <a:rPr lang="en-US"/>
              <a:t>Each Ready Node becomes the go-to spot for updates in the neighborhood. It’s where you can find out what’s going on, what resources are available, or where help is needed.</a:t>
            </a:r>
          </a:p>
          <a:p>
            <a:endParaRPr lang="en-US"/>
          </a:p>
          <a:p>
            <a:r>
              <a:rPr lang="en-US"/>
              <a:t>Think of it like the community bulletin board — but with a purpose. Messages can be posted by hand, passed through runners, or relayed over our radios.</a:t>
            </a:r>
          </a:p>
          <a:p>
            <a:endParaRPr lang="en-US"/>
          </a:p>
          <a:p>
            <a:r>
              <a:rPr lang="en-US"/>
              <a:t>This is also where our Ready Communicators come in. They’re trained volunteers who use radios to connect each Node with our CERT and Fire District command.</a:t>
            </a:r>
          </a:p>
          <a:p>
            <a:endParaRPr lang="en-US"/>
          </a:p>
          <a:p>
            <a:r>
              <a:rPr lang="en-US"/>
              <a:t>So even if phone lines and power are out, information can still move — street to street, Node to Node — keeping everyone in the loop.</a:t>
            </a:r>
          </a:p>
          <a:p>
            <a:endParaRPr lang="en-US"/>
          </a:p>
          <a:p>
            <a:r>
              <a:rPr lang="en-US"/>
              <a:t>When people know what’s happening, panic goes down and coordination goes up. It’s how we keep calm and stay connected.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F0F1"/>
        </a:solidFill>
        <a:effectLst/>
      </p:bgPr>
    </p:bg>
    <p:spTree>
      <p:nvGrpSpPr>
        <p:cNvPr id="1" name=""/>
        <p:cNvGrpSpPr/>
        <p:nvPr/>
      </p:nvGrpSpPr>
      <p:grpSpPr>
        <a:xfrm>
          <a:off x="0" y="0"/>
          <a:ext cx="0" cy="0"/>
          <a:chOff x="0" y="0"/>
          <a:chExt cx="0" cy="0"/>
        </a:xfrm>
      </p:grpSpPr>
      <p:sp>
        <p:nvSpPr>
          <p:cNvPr id="4" name="TextBox 4"/>
          <p:cNvSpPr txBox="1"/>
          <p:nvPr/>
        </p:nvSpPr>
        <p:spPr>
          <a:xfrm>
            <a:off x="0" y="-736202"/>
            <a:ext cx="17439150" cy="11565963"/>
          </a:xfrm>
          <a:prstGeom prst="rect">
            <a:avLst/>
          </a:prstGeom>
        </p:spPr>
        <p:txBody>
          <a:bodyPr lIns="50800" tIns="50800" rIns="50800" bIns="50800" rtlCol="0" anchor="ctr"/>
          <a:lstStyle/>
          <a:p>
            <a:pPr algn="ctr">
              <a:lnSpc>
                <a:spcPts val="3232"/>
              </a:lnSpc>
            </a:pPr>
            <a:r>
              <a:rPr lang="en-US" sz="2309" b="1">
                <a:solidFill>
                  <a:srgbClr val="000000"/>
                </a:solidFill>
                <a:latin typeface="TT Interphases Bold"/>
                <a:ea typeface="TT Interphases Bold"/>
                <a:cs typeface="TT Interphases Bold"/>
                <a:sym typeface="TT Interphases Bold"/>
              </a:rPr>
              <a:t> </a:t>
            </a:r>
          </a:p>
        </p:txBody>
      </p:sp>
      <p:sp>
        <p:nvSpPr>
          <p:cNvPr id="5" name="Freeform 5"/>
          <p:cNvSpPr/>
          <p:nvPr/>
        </p:nvSpPr>
        <p:spPr>
          <a:xfrm>
            <a:off x="0" y="-123318"/>
            <a:ext cx="18599511" cy="10410318"/>
          </a:xfrm>
          <a:custGeom>
            <a:avLst/>
            <a:gdLst/>
            <a:ahLst/>
            <a:cxnLst/>
            <a:rect l="l" t="t" r="r" b="b"/>
            <a:pathLst>
              <a:path w="18599511" h="10410318">
                <a:moveTo>
                  <a:pt x="0" y="0"/>
                </a:moveTo>
                <a:lnTo>
                  <a:pt x="18599511" y="0"/>
                </a:lnTo>
                <a:lnTo>
                  <a:pt x="18599511" y="10410318"/>
                </a:lnTo>
                <a:lnTo>
                  <a:pt x="0" y="1041031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479156" y="5319966"/>
            <a:ext cx="16294185" cy="3556563"/>
          </a:xfrm>
          <a:prstGeom prst="rect">
            <a:avLst/>
          </a:prstGeom>
        </p:spPr>
        <p:txBody>
          <a:bodyPr lIns="0" tIns="0" rIns="0" bIns="0" rtlCol="0" anchor="t">
            <a:spAutoFit/>
          </a:bodyPr>
          <a:lstStyle/>
          <a:p>
            <a:pPr algn="l">
              <a:lnSpc>
                <a:spcPts val="14072"/>
              </a:lnSpc>
            </a:pPr>
            <a:r>
              <a:rPr lang="en-US" sz="13796" b="1">
                <a:solidFill>
                  <a:srgbClr val="CA1B14"/>
                </a:solidFill>
                <a:latin typeface="Oswald Bold"/>
                <a:ea typeface="Oswald Bold"/>
                <a:cs typeface="Oswald Bold"/>
                <a:sym typeface="Oswald Bold"/>
              </a:rPr>
              <a:t>WPV-READY</a:t>
            </a:r>
            <a:r>
              <a:rPr lang="en-US" sz="13796" b="1">
                <a:solidFill>
                  <a:srgbClr val="FFFAEF"/>
                </a:solidFill>
                <a:latin typeface="Oswald Bold"/>
                <a:ea typeface="Oswald Bold"/>
                <a:cs typeface="Oswald Bold"/>
                <a:sym typeface="Oswald Bold"/>
              </a:rPr>
              <a:t> </a:t>
            </a:r>
            <a:r>
              <a:rPr lang="en-US" sz="13796" b="1">
                <a:solidFill>
                  <a:srgbClr val="F7BE01"/>
                </a:solidFill>
                <a:latin typeface="Oswald Bold"/>
                <a:ea typeface="Oswald Bold"/>
                <a:cs typeface="Oswald Bold"/>
                <a:sym typeface="Oswald Bold"/>
              </a:rPr>
              <a:t>NODES</a:t>
            </a:r>
          </a:p>
          <a:p>
            <a:pPr algn="l">
              <a:lnSpc>
                <a:spcPts val="13460"/>
              </a:lnSpc>
            </a:pPr>
            <a:endParaRPr lang="en-US" sz="13796" b="1">
              <a:solidFill>
                <a:srgbClr val="F7BE01"/>
              </a:solidFill>
              <a:latin typeface="Oswald Bold"/>
              <a:ea typeface="Oswald Bold"/>
              <a:cs typeface="Oswald Bold"/>
              <a:sym typeface="Oswald Bold"/>
            </a:endParaRPr>
          </a:p>
        </p:txBody>
      </p:sp>
      <p:grpSp>
        <p:nvGrpSpPr>
          <p:cNvPr id="7" name="Group 7"/>
          <p:cNvGrpSpPr/>
          <p:nvPr/>
        </p:nvGrpSpPr>
        <p:grpSpPr>
          <a:xfrm>
            <a:off x="4980414" y="7469157"/>
            <a:ext cx="13307586" cy="1101725"/>
            <a:chOff x="0" y="0"/>
            <a:chExt cx="17743448" cy="1468966"/>
          </a:xfrm>
        </p:grpSpPr>
        <p:grpSp>
          <p:nvGrpSpPr>
            <p:cNvPr id="8" name="Group 8"/>
            <p:cNvGrpSpPr/>
            <p:nvPr/>
          </p:nvGrpSpPr>
          <p:grpSpPr>
            <a:xfrm>
              <a:off x="0" y="0"/>
              <a:ext cx="16852468" cy="1468966"/>
              <a:chOff x="0" y="0"/>
              <a:chExt cx="2463787" cy="214759"/>
            </a:xfrm>
          </p:grpSpPr>
          <p:sp>
            <p:nvSpPr>
              <p:cNvPr id="9" name="Freeform 9"/>
              <p:cNvSpPr/>
              <p:nvPr/>
            </p:nvSpPr>
            <p:spPr>
              <a:xfrm>
                <a:off x="0" y="0"/>
                <a:ext cx="2463787" cy="214759"/>
              </a:xfrm>
              <a:custGeom>
                <a:avLst/>
                <a:gdLst/>
                <a:ahLst/>
                <a:cxnLst/>
                <a:rect l="l" t="t" r="r" b="b"/>
                <a:pathLst>
                  <a:path w="2463787" h="214759">
                    <a:moveTo>
                      <a:pt x="42207" y="0"/>
                    </a:moveTo>
                    <a:lnTo>
                      <a:pt x="2421580" y="0"/>
                    </a:lnTo>
                    <a:cubicBezTo>
                      <a:pt x="2432774" y="0"/>
                      <a:pt x="2443510" y="4447"/>
                      <a:pt x="2451425" y="12362"/>
                    </a:cubicBezTo>
                    <a:cubicBezTo>
                      <a:pt x="2459341" y="20278"/>
                      <a:pt x="2463787" y="31013"/>
                      <a:pt x="2463787" y="42207"/>
                    </a:cubicBezTo>
                    <a:lnTo>
                      <a:pt x="2463787" y="172552"/>
                    </a:lnTo>
                    <a:cubicBezTo>
                      <a:pt x="2463787" y="183746"/>
                      <a:pt x="2459341" y="194481"/>
                      <a:pt x="2451425" y="202397"/>
                    </a:cubicBezTo>
                    <a:cubicBezTo>
                      <a:pt x="2443510" y="210312"/>
                      <a:pt x="2432774" y="214759"/>
                      <a:pt x="2421580" y="214759"/>
                    </a:cubicBezTo>
                    <a:lnTo>
                      <a:pt x="42207" y="214759"/>
                    </a:lnTo>
                    <a:cubicBezTo>
                      <a:pt x="31013" y="214759"/>
                      <a:pt x="20278" y="210312"/>
                      <a:pt x="12362" y="202397"/>
                    </a:cubicBezTo>
                    <a:cubicBezTo>
                      <a:pt x="4447" y="194481"/>
                      <a:pt x="0" y="183746"/>
                      <a:pt x="0" y="172552"/>
                    </a:cubicBezTo>
                    <a:lnTo>
                      <a:pt x="0" y="42207"/>
                    </a:lnTo>
                    <a:cubicBezTo>
                      <a:pt x="0" y="31013"/>
                      <a:pt x="4447" y="20278"/>
                      <a:pt x="12362" y="12362"/>
                    </a:cubicBezTo>
                    <a:cubicBezTo>
                      <a:pt x="20278" y="4447"/>
                      <a:pt x="31013" y="0"/>
                      <a:pt x="42207" y="0"/>
                    </a:cubicBezTo>
                    <a:close/>
                  </a:path>
                </a:pathLst>
              </a:custGeom>
              <a:solidFill>
                <a:srgbClr val="F7BE01"/>
              </a:solidFill>
            </p:spPr>
            <p:txBody>
              <a:bodyPr/>
              <a:lstStyle/>
              <a:p>
                <a:endParaRPr lang="en-US"/>
              </a:p>
            </p:txBody>
          </p:sp>
          <p:sp>
            <p:nvSpPr>
              <p:cNvPr id="10" name="TextBox 10"/>
              <p:cNvSpPr txBox="1"/>
              <p:nvPr/>
            </p:nvSpPr>
            <p:spPr>
              <a:xfrm>
                <a:off x="0" y="-57150"/>
                <a:ext cx="2463787" cy="271909"/>
              </a:xfrm>
              <a:prstGeom prst="rect">
                <a:avLst/>
              </a:prstGeom>
            </p:spPr>
            <p:txBody>
              <a:bodyPr lIns="50800" tIns="50800" rIns="50800" bIns="50800" rtlCol="0" anchor="ctr"/>
              <a:lstStyle/>
              <a:p>
                <a:pPr algn="ctr">
                  <a:lnSpc>
                    <a:spcPts val="3639"/>
                  </a:lnSpc>
                </a:pPr>
                <a:endParaRPr/>
              </a:p>
            </p:txBody>
          </p:sp>
        </p:grpSp>
        <p:sp>
          <p:nvSpPr>
            <p:cNvPr id="11" name="TextBox 11"/>
            <p:cNvSpPr txBox="1"/>
            <p:nvPr/>
          </p:nvSpPr>
          <p:spPr>
            <a:xfrm>
              <a:off x="561377" y="205867"/>
              <a:ext cx="17182071" cy="962249"/>
            </a:xfrm>
            <a:prstGeom prst="rect">
              <a:avLst/>
            </a:prstGeom>
          </p:spPr>
          <p:txBody>
            <a:bodyPr lIns="0" tIns="0" rIns="0" bIns="0" rtlCol="0" anchor="t">
              <a:spAutoFit/>
            </a:bodyPr>
            <a:lstStyle/>
            <a:p>
              <a:pPr algn="l">
                <a:lnSpc>
                  <a:spcPts val="6010"/>
                </a:lnSpc>
              </a:pPr>
              <a:r>
                <a:rPr lang="en-US" sz="4293">
                  <a:solidFill>
                    <a:srgbClr val="FFFFFF"/>
                  </a:solidFill>
                  <a:latin typeface="TT Interphases"/>
                  <a:ea typeface="TT Interphases"/>
                  <a:cs typeface="TT Interphases"/>
                  <a:sym typeface="TT Interphases"/>
                </a:rPr>
                <a:t>Connecting Neighbors - Strengthening Resilience</a:t>
              </a:r>
            </a:p>
          </p:txBody>
        </p:sp>
      </p:grpSp>
      <p:sp>
        <p:nvSpPr>
          <p:cNvPr id="12" name="Freeform 12"/>
          <p:cNvSpPr/>
          <p:nvPr/>
        </p:nvSpPr>
        <p:spPr>
          <a:xfrm>
            <a:off x="291405" y="8679575"/>
            <a:ext cx="1474590" cy="1474590"/>
          </a:xfrm>
          <a:custGeom>
            <a:avLst/>
            <a:gdLst/>
            <a:ahLst/>
            <a:cxnLst/>
            <a:rect l="l" t="t" r="r" b="b"/>
            <a:pathLst>
              <a:path w="1474590" h="1474590">
                <a:moveTo>
                  <a:pt x="0" y="0"/>
                </a:moveTo>
                <a:lnTo>
                  <a:pt x="1474590" y="0"/>
                </a:lnTo>
                <a:lnTo>
                  <a:pt x="1474590" y="1474590"/>
                </a:lnTo>
                <a:lnTo>
                  <a:pt x="0" y="1474590"/>
                </a:lnTo>
                <a:lnTo>
                  <a:pt x="0" y="0"/>
                </a:lnTo>
                <a:close/>
              </a:path>
            </a:pathLst>
          </a:custGeom>
          <a:blipFill>
            <a:blip r:embed="rId4"/>
            <a:stretch>
              <a:fillRect/>
            </a:stretch>
          </a:blipFill>
        </p:spPr>
        <p:txBody>
          <a:bodyPr/>
          <a:lstStyle/>
          <a:p>
            <a:endParaRPr lang="en-US"/>
          </a:p>
        </p:txBody>
      </p:sp>
      <p:sp>
        <p:nvSpPr>
          <p:cNvPr id="13" name="Freeform 13"/>
          <p:cNvSpPr/>
          <p:nvPr/>
        </p:nvSpPr>
        <p:spPr>
          <a:xfrm>
            <a:off x="2058798" y="8796751"/>
            <a:ext cx="1357414" cy="1357414"/>
          </a:xfrm>
          <a:custGeom>
            <a:avLst/>
            <a:gdLst/>
            <a:ahLst/>
            <a:cxnLst/>
            <a:rect l="l" t="t" r="r" b="b"/>
            <a:pathLst>
              <a:path w="1357414" h="1357414">
                <a:moveTo>
                  <a:pt x="0" y="0"/>
                </a:moveTo>
                <a:lnTo>
                  <a:pt x="1357415" y="0"/>
                </a:lnTo>
                <a:lnTo>
                  <a:pt x="1357415" y="1357414"/>
                </a:lnTo>
                <a:lnTo>
                  <a:pt x="0" y="1357414"/>
                </a:lnTo>
                <a:lnTo>
                  <a:pt x="0" y="0"/>
                </a:lnTo>
                <a:close/>
              </a:path>
            </a:pathLst>
          </a:custGeom>
          <a:blipFill>
            <a:blip r:embed="rId5"/>
            <a:stretch>
              <a:fillRect/>
            </a:stretch>
          </a:blipFill>
        </p:spPr>
        <p:txBody>
          <a:bodyPr/>
          <a:lstStyle/>
          <a:p>
            <a:endParaRPr lang="en-US"/>
          </a:p>
        </p:txBody>
      </p:sp>
      <p:sp>
        <p:nvSpPr>
          <p:cNvPr id="14" name="Freeform 14"/>
          <p:cNvSpPr/>
          <p:nvPr/>
        </p:nvSpPr>
        <p:spPr>
          <a:xfrm>
            <a:off x="2182623" y="603774"/>
            <a:ext cx="5365632" cy="4478067"/>
          </a:xfrm>
          <a:custGeom>
            <a:avLst/>
            <a:gdLst/>
            <a:ahLst/>
            <a:cxnLst/>
            <a:rect l="l" t="t" r="r" b="b"/>
            <a:pathLst>
              <a:path w="5365632" h="4478067">
                <a:moveTo>
                  <a:pt x="0" y="0"/>
                </a:moveTo>
                <a:lnTo>
                  <a:pt x="5365632" y="0"/>
                </a:lnTo>
                <a:lnTo>
                  <a:pt x="5365632" y="4478067"/>
                </a:lnTo>
                <a:lnTo>
                  <a:pt x="0" y="4478067"/>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9109995" y="-148351"/>
            <a:ext cx="9600145" cy="10583701"/>
            <a:chOff x="0" y="0"/>
            <a:chExt cx="2528433" cy="2787477"/>
          </a:xfrm>
        </p:grpSpPr>
        <p:sp>
          <p:nvSpPr>
            <p:cNvPr id="3" name="Freeform 3"/>
            <p:cNvSpPr/>
            <p:nvPr/>
          </p:nvSpPr>
          <p:spPr>
            <a:xfrm>
              <a:off x="0" y="0"/>
              <a:ext cx="2528433" cy="2787477"/>
            </a:xfrm>
            <a:custGeom>
              <a:avLst/>
              <a:gdLst/>
              <a:ahLst/>
              <a:cxnLst/>
              <a:rect l="l" t="t" r="r" b="b"/>
              <a:pathLst>
                <a:path w="2528433" h="2787477">
                  <a:moveTo>
                    <a:pt x="0" y="0"/>
                  </a:moveTo>
                  <a:lnTo>
                    <a:pt x="2528433" y="0"/>
                  </a:lnTo>
                  <a:lnTo>
                    <a:pt x="2528433" y="2787477"/>
                  </a:lnTo>
                  <a:lnTo>
                    <a:pt x="0" y="2787477"/>
                  </a:lnTo>
                  <a:close/>
                </a:path>
              </a:pathLst>
            </a:custGeom>
            <a:solidFill>
              <a:srgbClr val="5C582E"/>
            </a:solidFill>
          </p:spPr>
          <p:txBody>
            <a:bodyPr/>
            <a:lstStyle/>
            <a:p>
              <a:endParaRPr lang="en-US"/>
            </a:p>
          </p:txBody>
        </p:sp>
        <p:sp>
          <p:nvSpPr>
            <p:cNvPr id="4" name="TextBox 4"/>
            <p:cNvSpPr txBox="1"/>
            <p:nvPr/>
          </p:nvSpPr>
          <p:spPr>
            <a:xfrm>
              <a:off x="0" y="-47625"/>
              <a:ext cx="2528433" cy="2835102"/>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303130" y="2261793"/>
            <a:ext cx="5864037" cy="5864037"/>
          </a:xfrm>
          <a:custGeom>
            <a:avLst/>
            <a:gdLst/>
            <a:ahLst/>
            <a:cxnLst/>
            <a:rect l="l" t="t" r="r" b="b"/>
            <a:pathLst>
              <a:path w="5864037" h="5864037">
                <a:moveTo>
                  <a:pt x="0" y="0"/>
                </a:moveTo>
                <a:lnTo>
                  <a:pt x="5864037" y="0"/>
                </a:lnTo>
                <a:lnTo>
                  <a:pt x="5864037" y="5864037"/>
                </a:lnTo>
                <a:lnTo>
                  <a:pt x="0" y="5864037"/>
                </a:lnTo>
                <a:lnTo>
                  <a:pt x="0" y="0"/>
                </a:lnTo>
                <a:close/>
              </a:path>
            </a:pathLst>
          </a:custGeom>
          <a:blipFill>
            <a:blip r:embed="rId3"/>
            <a:stretch>
              <a:fillRect/>
            </a:stretch>
          </a:blipFill>
        </p:spPr>
        <p:txBody>
          <a:bodyPr/>
          <a:lstStyle/>
          <a:p>
            <a:endParaRPr lang="en-US"/>
          </a:p>
        </p:txBody>
      </p:sp>
      <p:sp>
        <p:nvSpPr>
          <p:cNvPr id="6" name="Freeform 6"/>
          <p:cNvSpPr/>
          <p:nvPr/>
        </p:nvSpPr>
        <p:spPr>
          <a:xfrm>
            <a:off x="9793897" y="2635832"/>
            <a:ext cx="7674131" cy="5461423"/>
          </a:xfrm>
          <a:custGeom>
            <a:avLst/>
            <a:gdLst/>
            <a:ahLst/>
            <a:cxnLst/>
            <a:rect l="l" t="t" r="r" b="b"/>
            <a:pathLst>
              <a:path w="7674131" h="5461423">
                <a:moveTo>
                  <a:pt x="0" y="0"/>
                </a:moveTo>
                <a:lnTo>
                  <a:pt x="7674131" y="0"/>
                </a:lnTo>
                <a:lnTo>
                  <a:pt x="7674131" y="5461423"/>
                </a:lnTo>
                <a:lnTo>
                  <a:pt x="0" y="5461423"/>
                </a:lnTo>
                <a:lnTo>
                  <a:pt x="0" y="0"/>
                </a:lnTo>
                <a:close/>
              </a:path>
            </a:pathLst>
          </a:custGeom>
          <a:blipFill>
            <a:blip r:embed="rId4"/>
            <a:stretch>
              <a:fillRect/>
            </a:stretch>
          </a:blipFill>
        </p:spPr>
        <p:txBody>
          <a:bodyPr/>
          <a:lstStyle/>
          <a:p>
            <a:endParaRPr lang="en-US"/>
          </a:p>
        </p:txBody>
      </p:sp>
      <p:sp>
        <p:nvSpPr>
          <p:cNvPr id="7" name="Freeform 7"/>
          <p:cNvSpPr/>
          <p:nvPr/>
        </p:nvSpPr>
        <p:spPr>
          <a:xfrm>
            <a:off x="8271538" y="4271038"/>
            <a:ext cx="1744924" cy="1744924"/>
          </a:xfrm>
          <a:custGeom>
            <a:avLst/>
            <a:gdLst/>
            <a:ahLst/>
            <a:cxnLst/>
            <a:rect l="l" t="t" r="r" b="b"/>
            <a:pathLst>
              <a:path w="1744924" h="1744924">
                <a:moveTo>
                  <a:pt x="0" y="0"/>
                </a:moveTo>
                <a:lnTo>
                  <a:pt x="1744924" y="0"/>
                </a:lnTo>
                <a:lnTo>
                  <a:pt x="1744924" y="1744924"/>
                </a:lnTo>
                <a:lnTo>
                  <a:pt x="0" y="174492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2038836" y="268288"/>
            <a:ext cx="4392624" cy="1368424"/>
          </a:xfrm>
          <a:prstGeom prst="rect">
            <a:avLst/>
          </a:prstGeom>
        </p:spPr>
        <p:txBody>
          <a:bodyPr lIns="0" tIns="0" rIns="0" bIns="0" rtlCol="0" anchor="t">
            <a:spAutoFit/>
          </a:bodyPr>
          <a:lstStyle/>
          <a:p>
            <a:pPr marL="0" lvl="0" indent="0" algn="l">
              <a:lnSpc>
                <a:spcPts val="11200"/>
              </a:lnSpc>
              <a:spcBef>
                <a:spcPct val="0"/>
              </a:spcBef>
            </a:pPr>
            <a:r>
              <a:rPr lang="en-US" sz="8000" b="1" u="none" strike="noStrike">
                <a:solidFill>
                  <a:srgbClr val="B28651"/>
                </a:solidFill>
                <a:latin typeface="Oswald Bold"/>
                <a:ea typeface="Oswald Bold"/>
                <a:cs typeface="Oswald Bold"/>
                <a:sym typeface="Oswald Bold"/>
              </a:rPr>
              <a:t>WPV-CERT             </a:t>
            </a:r>
          </a:p>
        </p:txBody>
      </p:sp>
      <p:grpSp>
        <p:nvGrpSpPr>
          <p:cNvPr id="9" name="Group 9"/>
          <p:cNvGrpSpPr/>
          <p:nvPr/>
        </p:nvGrpSpPr>
        <p:grpSpPr>
          <a:xfrm>
            <a:off x="2514600" y="8580411"/>
            <a:ext cx="13258800" cy="1028700"/>
            <a:chOff x="0" y="0"/>
            <a:chExt cx="16909365" cy="1371600"/>
          </a:xfrm>
        </p:grpSpPr>
        <p:grpSp>
          <p:nvGrpSpPr>
            <p:cNvPr id="10" name="Group 10"/>
            <p:cNvGrpSpPr/>
            <p:nvPr/>
          </p:nvGrpSpPr>
          <p:grpSpPr>
            <a:xfrm rot="5400000">
              <a:off x="7768883" y="-7768883"/>
              <a:ext cx="1371600" cy="16909365"/>
              <a:chOff x="0" y="0"/>
              <a:chExt cx="270933" cy="3340122"/>
            </a:xfrm>
          </p:grpSpPr>
          <p:sp>
            <p:nvSpPr>
              <p:cNvPr id="11" name="Freeform 11"/>
              <p:cNvSpPr/>
              <p:nvPr/>
            </p:nvSpPr>
            <p:spPr>
              <a:xfrm>
                <a:off x="0" y="0"/>
                <a:ext cx="270933" cy="3340122"/>
              </a:xfrm>
              <a:custGeom>
                <a:avLst/>
                <a:gdLst/>
                <a:ahLst/>
                <a:cxnLst/>
                <a:rect l="l" t="t" r="r" b="b"/>
                <a:pathLst>
                  <a:path w="270933" h="3340122">
                    <a:moveTo>
                      <a:pt x="135467" y="0"/>
                    </a:moveTo>
                    <a:lnTo>
                      <a:pt x="135467" y="0"/>
                    </a:lnTo>
                    <a:cubicBezTo>
                      <a:pt x="171395" y="0"/>
                      <a:pt x="205851" y="14272"/>
                      <a:pt x="231256" y="39677"/>
                    </a:cubicBezTo>
                    <a:cubicBezTo>
                      <a:pt x="256661" y="65082"/>
                      <a:pt x="270933" y="99539"/>
                      <a:pt x="270933" y="135467"/>
                    </a:cubicBezTo>
                    <a:lnTo>
                      <a:pt x="270933" y="3204655"/>
                    </a:lnTo>
                    <a:cubicBezTo>
                      <a:pt x="270933" y="3240583"/>
                      <a:pt x="256661" y="3275040"/>
                      <a:pt x="231256" y="3300444"/>
                    </a:cubicBezTo>
                    <a:cubicBezTo>
                      <a:pt x="205851" y="3325849"/>
                      <a:pt x="171395" y="3340122"/>
                      <a:pt x="135467" y="3340122"/>
                    </a:cubicBezTo>
                    <a:lnTo>
                      <a:pt x="135467" y="3340122"/>
                    </a:lnTo>
                    <a:cubicBezTo>
                      <a:pt x="99539" y="3340122"/>
                      <a:pt x="65082" y="3325849"/>
                      <a:pt x="39677" y="3300444"/>
                    </a:cubicBezTo>
                    <a:cubicBezTo>
                      <a:pt x="14272" y="3275040"/>
                      <a:pt x="0" y="3240583"/>
                      <a:pt x="0" y="3204655"/>
                    </a:cubicBezTo>
                    <a:lnTo>
                      <a:pt x="0" y="135467"/>
                    </a:lnTo>
                    <a:cubicBezTo>
                      <a:pt x="0" y="99539"/>
                      <a:pt x="14272" y="65082"/>
                      <a:pt x="39677" y="39677"/>
                    </a:cubicBezTo>
                    <a:cubicBezTo>
                      <a:pt x="65082" y="14272"/>
                      <a:pt x="99539" y="0"/>
                      <a:pt x="135467" y="0"/>
                    </a:cubicBezTo>
                    <a:close/>
                  </a:path>
                </a:pathLst>
              </a:custGeom>
              <a:solidFill>
                <a:srgbClr val="DBCBB8"/>
              </a:solidFill>
            </p:spPr>
            <p:txBody>
              <a:bodyPr/>
              <a:lstStyle/>
              <a:p>
                <a:pPr algn="ctr"/>
                <a:endParaRPr lang="en-US" dirty="0"/>
              </a:p>
            </p:txBody>
          </p:sp>
          <p:sp>
            <p:nvSpPr>
              <p:cNvPr id="12" name="TextBox 12"/>
              <p:cNvSpPr txBox="1"/>
              <p:nvPr/>
            </p:nvSpPr>
            <p:spPr>
              <a:xfrm>
                <a:off x="0" y="-47625"/>
                <a:ext cx="270933" cy="3387747"/>
              </a:xfrm>
              <a:prstGeom prst="rect">
                <a:avLst/>
              </a:prstGeom>
            </p:spPr>
            <p:txBody>
              <a:bodyPr lIns="50800" tIns="50800" rIns="50800" bIns="50800" rtlCol="0" anchor="ctr"/>
              <a:lstStyle/>
              <a:p>
                <a:pPr algn="ctr">
                  <a:lnSpc>
                    <a:spcPts val="3232"/>
                  </a:lnSpc>
                </a:pPr>
                <a:endParaRPr/>
              </a:p>
            </p:txBody>
          </p:sp>
        </p:grpSp>
        <p:sp>
          <p:nvSpPr>
            <p:cNvPr id="13" name="TextBox 13"/>
            <p:cNvSpPr txBox="1"/>
            <p:nvPr/>
          </p:nvSpPr>
          <p:spPr>
            <a:xfrm>
              <a:off x="983301" y="120651"/>
              <a:ext cx="15245802" cy="1018965"/>
            </a:xfrm>
            <a:prstGeom prst="rect">
              <a:avLst/>
            </a:prstGeom>
          </p:spPr>
          <p:txBody>
            <a:bodyPr lIns="0" tIns="0" rIns="0" bIns="0" rtlCol="0" anchor="t">
              <a:spAutoFit/>
            </a:bodyPr>
            <a:lstStyle/>
            <a:p>
              <a:pPr algn="l">
                <a:lnSpc>
                  <a:spcPts val="6439"/>
                </a:lnSpc>
                <a:spcBef>
                  <a:spcPct val="0"/>
                </a:spcBef>
              </a:pPr>
              <a:r>
                <a:rPr lang="en-US" sz="4599" b="1" dirty="0">
                  <a:solidFill>
                    <a:srgbClr val="5C582E"/>
                  </a:solidFill>
                  <a:latin typeface="TT Interphases Bold"/>
                  <a:ea typeface="TT Interphases Bold"/>
                  <a:cs typeface="TT Interphases Bold"/>
                  <a:sym typeface="TT Interphases Bold"/>
                </a:rPr>
                <a:t>Together they build community resilience</a:t>
              </a:r>
            </a:p>
          </p:txBody>
        </p:sp>
      </p:grpSp>
      <p:sp>
        <p:nvSpPr>
          <p:cNvPr id="14" name="TextBox 14"/>
          <p:cNvSpPr txBox="1"/>
          <p:nvPr/>
        </p:nvSpPr>
        <p:spPr>
          <a:xfrm>
            <a:off x="10668000" y="269876"/>
            <a:ext cx="6082825" cy="1368424"/>
          </a:xfrm>
          <a:prstGeom prst="rect">
            <a:avLst/>
          </a:prstGeom>
        </p:spPr>
        <p:txBody>
          <a:bodyPr wrap="square" lIns="0" tIns="0" rIns="0" bIns="0" rtlCol="0" anchor="t">
            <a:spAutoFit/>
          </a:bodyPr>
          <a:lstStyle/>
          <a:p>
            <a:pPr algn="ctr">
              <a:lnSpc>
                <a:spcPts val="11200"/>
              </a:lnSpc>
            </a:pPr>
            <a:r>
              <a:rPr lang="en-US" sz="8000" b="1" dirty="0">
                <a:solidFill>
                  <a:srgbClr val="F3E9D4"/>
                </a:solidFill>
                <a:latin typeface="Oswald Bold"/>
                <a:ea typeface="Oswald Bold"/>
                <a:cs typeface="Oswald Bold"/>
                <a:sym typeface="Oswald Bold"/>
              </a:rPr>
              <a:t>READY NODES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extBox 8"/>
          <p:cNvSpPr txBox="1"/>
          <p:nvPr/>
        </p:nvSpPr>
        <p:spPr>
          <a:xfrm>
            <a:off x="2175106" y="-1617"/>
            <a:ext cx="13937789" cy="3077766"/>
          </a:xfrm>
          <a:prstGeom prst="rect">
            <a:avLst/>
          </a:prstGeom>
        </p:spPr>
        <p:txBody>
          <a:bodyPr lIns="0" tIns="0" rIns="0" bIns="0" rtlCol="0" anchor="t">
            <a:spAutoFit/>
          </a:bodyPr>
          <a:lstStyle/>
          <a:p>
            <a:pPr algn="ctr">
              <a:lnSpc>
                <a:spcPts val="12000"/>
              </a:lnSpc>
            </a:pPr>
            <a:r>
              <a:rPr lang="en-US" sz="10000" b="1" dirty="0">
                <a:solidFill>
                  <a:srgbClr val="5C582E"/>
                </a:solidFill>
                <a:latin typeface="Oswald Bold"/>
                <a:sym typeface="Oswald Bold"/>
              </a:rPr>
              <a:t>Preparedness Starts with Neighbors</a:t>
            </a:r>
            <a:endParaRPr lang="en-US" dirty="0" err="1"/>
          </a:p>
        </p:txBody>
      </p:sp>
      <p:pic>
        <p:nvPicPr>
          <p:cNvPr id="11" name="Picture 10">
            <a:extLst>
              <a:ext uri="{FF2B5EF4-FFF2-40B4-BE49-F238E27FC236}">
                <a16:creationId xmlns:a16="http://schemas.microsoft.com/office/drawing/2014/main" id="{E77A8BEB-A933-19F3-3148-1427B11429FA}"/>
              </a:ext>
            </a:extLst>
          </p:cNvPr>
          <p:cNvPicPr>
            <a:picLocks noChangeAspect="1"/>
          </p:cNvPicPr>
          <p:nvPr/>
        </p:nvPicPr>
        <p:blipFill>
          <a:blip r:embed="rId3"/>
          <a:stretch>
            <a:fillRect/>
          </a:stretch>
        </p:blipFill>
        <p:spPr>
          <a:xfrm>
            <a:off x="1250830" y="1833113"/>
            <a:ext cx="15786340" cy="8885208"/>
          </a:xfrm>
          <a:prstGeom prst="rect">
            <a:avLst/>
          </a:prstGeom>
        </p:spPr>
      </p:pic>
      <p:sp>
        <p:nvSpPr>
          <p:cNvPr id="14" name="TextBox 13">
            <a:extLst>
              <a:ext uri="{FF2B5EF4-FFF2-40B4-BE49-F238E27FC236}">
                <a16:creationId xmlns:a16="http://schemas.microsoft.com/office/drawing/2014/main" id="{2480A918-F157-7BF4-747C-43F22B7A2DDF}"/>
              </a:ext>
            </a:extLst>
          </p:cNvPr>
          <p:cNvSpPr txBox="1"/>
          <p:nvPr/>
        </p:nvSpPr>
        <p:spPr>
          <a:xfrm>
            <a:off x="1874756" y="6862891"/>
            <a:ext cx="4354667" cy="473591"/>
          </a:xfrm>
          <a:prstGeom prst="rect">
            <a:avLst/>
          </a:prstGeom>
        </p:spPr>
        <p:txBody>
          <a:bodyPr wrap="square" lIns="0" tIns="0" rIns="0" bIns="0" rtlCol="0" anchor="t">
            <a:spAutoFit/>
          </a:bodyPr>
          <a:lstStyle/>
          <a:p>
            <a:pPr algn="ctr">
              <a:lnSpc>
                <a:spcPts val="3919"/>
              </a:lnSpc>
              <a:spcBef>
                <a:spcPct val="0"/>
              </a:spcBef>
            </a:pPr>
            <a:r>
              <a:rPr lang="en-US" sz="3200" b="1" dirty="0">
                <a:solidFill>
                  <a:srgbClr val="B28651"/>
                </a:solidFill>
                <a:latin typeface="TT Interphases Bold"/>
                <a:ea typeface="TT Interphases Bold"/>
                <a:cs typeface="TT Interphases Bold"/>
              </a:rPr>
              <a:t>Stay Connected</a:t>
            </a:r>
          </a:p>
        </p:txBody>
      </p:sp>
      <p:sp>
        <p:nvSpPr>
          <p:cNvPr id="17" name="TextBox 16">
            <a:extLst>
              <a:ext uri="{FF2B5EF4-FFF2-40B4-BE49-F238E27FC236}">
                <a16:creationId xmlns:a16="http://schemas.microsoft.com/office/drawing/2014/main" id="{99453C49-D9BA-A09D-0413-7D64C52D5335}"/>
              </a:ext>
            </a:extLst>
          </p:cNvPr>
          <p:cNvSpPr txBox="1"/>
          <p:nvPr/>
        </p:nvSpPr>
        <p:spPr>
          <a:xfrm>
            <a:off x="6964341" y="4663155"/>
            <a:ext cx="4354667" cy="481350"/>
          </a:xfrm>
          <a:prstGeom prst="rect">
            <a:avLst/>
          </a:prstGeom>
        </p:spPr>
        <p:txBody>
          <a:bodyPr wrap="square" lIns="0" tIns="0" rIns="0" bIns="0" rtlCol="0" anchor="t">
            <a:spAutoFit/>
          </a:bodyPr>
          <a:lstStyle/>
          <a:p>
            <a:pPr algn="ctr">
              <a:lnSpc>
                <a:spcPts val="3919"/>
              </a:lnSpc>
              <a:spcBef>
                <a:spcPct val="0"/>
              </a:spcBef>
            </a:pPr>
            <a:r>
              <a:rPr lang="en-US" sz="3200" b="1" dirty="0">
                <a:solidFill>
                  <a:srgbClr val="B28651"/>
                </a:solidFill>
                <a:latin typeface="TT Interphases Bold"/>
              </a:rPr>
              <a:t>Share Information</a:t>
            </a:r>
            <a:endParaRPr lang="en-US" dirty="0"/>
          </a:p>
        </p:txBody>
      </p:sp>
      <p:sp>
        <p:nvSpPr>
          <p:cNvPr id="18" name="TextBox 17">
            <a:extLst>
              <a:ext uri="{FF2B5EF4-FFF2-40B4-BE49-F238E27FC236}">
                <a16:creationId xmlns:a16="http://schemas.microsoft.com/office/drawing/2014/main" id="{D1B18388-9723-80CE-84DE-42E69F622A16}"/>
              </a:ext>
            </a:extLst>
          </p:cNvPr>
          <p:cNvSpPr txBox="1"/>
          <p:nvPr/>
        </p:nvSpPr>
        <p:spPr>
          <a:xfrm>
            <a:off x="12248019" y="6862891"/>
            <a:ext cx="4354667" cy="473591"/>
          </a:xfrm>
          <a:prstGeom prst="rect">
            <a:avLst/>
          </a:prstGeom>
        </p:spPr>
        <p:txBody>
          <a:bodyPr wrap="square" lIns="0" tIns="0" rIns="0" bIns="0" rtlCol="0" anchor="t">
            <a:spAutoFit/>
          </a:bodyPr>
          <a:lstStyle/>
          <a:p>
            <a:pPr algn="ctr">
              <a:lnSpc>
                <a:spcPts val="3919"/>
              </a:lnSpc>
              <a:spcBef>
                <a:spcPct val="0"/>
              </a:spcBef>
            </a:pPr>
            <a:r>
              <a:rPr lang="en-US" sz="3200" b="1" dirty="0">
                <a:solidFill>
                  <a:srgbClr val="B28651"/>
                </a:solidFill>
                <a:latin typeface="TT Interphases Bold"/>
                <a:ea typeface="TT Interphases Bold"/>
                <a:cs typeface="TT Interphases Bold"/>
              </a:rPr>
              <a:t>Be Resilient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a:extLst>
            <a:ext uri="{FF2B5EF4-FFF2-40B4-BE49-F238E27FC236}">
              <a16:creationId xmlns:a16="http://schemas.microsoft.com/office/drawing/2014/main" id="{880B5811-6701-AD64-A9E4-235461829AD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4E9EA9D-683A-1014-8F6E-4E68E732A2C8}"/>
              </a:ext>
            </a:extLst>
          </p:cNvPr>
          <p:cNvSpPr txBox="1"/>
          <p:nvPr/>
        </p:nvSpPr>
        <p:spPr>
          <a:xfrm>
            <a:off x="1131948" y="3011054"/>
            <a:ext cx="11057951" cy="3669124"/>
          </a:xfrm>
          <a:prstGeom prst="rect">
            <a:avLst/>
          </a:prstGeom>
        </p:spPr>
        <p:txBody>
          <a:bodyPr lIns="0" tIns="0" rIns="0" bIns="0" rtlCol="0" anchor="t">
            <a:spAutoFit/>
          </a:bodyPr>
          <a:lstStyle/>
          <a:p>
            <a:pPr marL="972884" lvl="1" indent="-486442" algn="l">
              <a:lnSpc>
                <a:spcPts val="4866"/>
              </a:lnSpc>
              <a:buFont typeface="Arial"/>
              <a:buChar char="•"/>
            </a:pPr>
            <a:r>
              <a:rPr lang="en-US" sz="4506" b="1">
                <a:solidFill>
                  <a:srgbClr val="5C582E"/>
                </a:solidFill>
                <a:latin typeface="TT Interphases Bold"/>
                <a:ea typeface="TT Interphases Bold"/>
                <a:cs typeface="TT Interphases Bold"/>
                <a:sym typeface="TT Interphases Bold"/>
              </a:rPr>
              <a:t>Join or form a Ready Node in your area</a:t>
            </a:r>
          </a:p>
          <a:p>
            <a:pPr algn="l">
              <a:lnSpc>
                <a:spcPts val="4866"/>
              </a:lnSpc>
            </a:pPr>
            <a:endParaRPr lang="en-US" sz="4506" b="1">
              <a:solidFill>
                <a:srgbClr val="5C582E"/>
              </a:solidFill>
              <a:latin typeface="TT Interphases Bold"/>
              <a:ea typeface="TT Interphases Bold"/>
              <a:cs typeface="TT Interphases Bold"/>
              <a:sym typeface="TT Interphases Bold"/>
            </a:endParaRPr>
          </a:p>
          <a:p>
            <a:pPr marL="972884" lvl="1" indent="-486442" algn="l">
              <a:lnSpc>
                <a:spcPts val="4866"/>
              </a:lnSpc>
              <a:buFont typeface="Arial"/>
              <a:buChar char="•"/>
            </a:pPr>
            <a:r>
              <a:rPr lang="en-US" sz="4506" b="1">
                <a:solidFill>
                  <a:srgbClr val="5C582E"/>
                </a:solidFill>
                <a:latin typeface="TT Interphases Bold"/>
                <a:ea typeface="TT Interphases Bold"/>
                <a:cs typeface="TT Interphases Bold"/>
                <a:sym typeface="TT Interphases Bold"/>
              </a:rPr>
              <a:t>Attend WPV-Ready practice events</a:t>
            </a:r>
          </a:p>
          <a:p>
            <a:pPr algn="l">
              <a:lnSpc>
                <a:spcPts val="4866"/>
              </a:lnSpc>
            </a:pPr>
            <a:endParaRPr lang="en-US" sz="4506" b="1">
              <a:solidFill>
                <a:srgbClr val="5C582E"/>
              </a:solidFill>
              <a:latin typeface="TT Interphases Bold"/>
              <a:ea typeface="TT Interphases Bold"/>
              <a:cs typeface="TT Interphases Bold"/>
              <a:sym typeface="TT Interphases Bold"/>
            </a:endParaRPr>
          </a:p>
          <a:p>
            <a:pPr marL="972884" lvl="1" indent="-486442" algn="l">
              <a:lnSpc>
                <a:spcPts val="4866"/>
              </a:lnSpc>
              <a:buFont typeface="Arial"/>
              <a:buChar char="•"/>
            </a:pPr>
            <a:r>
              <a:rPr lang="en-US" sz="4506" b="1">
                <a:solidFill>
                  <a:srgbClr val="5C582E"/>
                </a:solidFill>
                <a:latin typeface="TT Interphases Bold"/>
                <a:ea typeface="TT Interphases Bold"/>
                <a:cs typeface="TT Interphases Bold"/>
                <a:sym typeface="TT Interphases Bold"/>
              </a:rPr>
              <a:t>Become a Ready Communicator</a:t>
            </a:r>
          </a:p>
        </p:txBody>
      </p:sp>
      <p:sp>
        <p:nvSpPr>
          <p:cNvPr id="3" name="Freeform 3">
            <a:extLst>
              <a:ext uri="{FF2B5EF4-FFF2-40B4-BE49-F238E27FC236}">
                <a16:creationId xmlns:a16="http://schemas.microsoft.com/office/drawing/2014/main" id="{60134F15-ED6C-F202-FA25-16429C953633}"/>
              </a:ext>
            </a:extLst>
          </p:cNvPr>
          <p:cNvSpPr/>
          <p:nvPr/>
        </p:nvSpPr>
        <p:spPr>
          <a:xfrm>
            <a:off x="12189899" y="2215411"/>
            <a:ext cx="5069401" cy="7005454"/>
          </a:xfrm>
          <a:custGeom>
            <a:avLst/>
            <a:gdLst/>
            <a:ahLst/>
            <a:cxnLst/>
            <a:rect l="l" t="t" r="r" b="b"/>
            <a:pathLst>
              <a:path w="5069401" h="7005454">
                <a:moveTo>
                  <a:pt x="0" y="0"/>
                </a:moveTo>
                <a:lnTo>
                  <a:pt x="5069401" y="0"/>
                </a:lnTo>
                <a:lnTo>
                  <a:pt x="5069401" y="7005453"/>
                </a:lnTo>
                <a:lnTo>
                  <a:pt x="0" y="700545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EBD201E3-97E0-B526-0DB1-E27BDEDD4B17}"/>
              </a:ext>
            </a:extLst>
          </p:cNvPr>
          <p:cNvGrpSpPr/>
          <p:nvPr/>
        </p:nvGrpSpPr>
        <p:grpSpPr>
          <a:xfrm>
            <a:off x="0" y="6987257"/>
            <a:ext cx="3506513" cy="3371524"/>
            <a:chOff x="0" y="0"/>
            <a:chExt cx="923526" cy="887973"/>
          </a:xfrm>
        </p:grpSpPr>
        <p:sp>
          <p:nvSpPr>
            <p:cNvPr id="5" name="Freeform 5">
              <a:extLst>
                <a:ext uri="{FF2B5EF4-FFF2-40B4-BE49-F238E27FC236}">
                  <a16:creationId xmlns:a16="http://schemas.microsoft.com/office/drawing/2014/main" id="{C951FDFF-80C4-5765-0867-AD4102467A48}"/>
                </a:ext>
              </a:extLst>
            </p:cNvPr>
            <p:cNvSpPr/>
            <p:nvPr/>
          </p:nvSpPr>
          <p:spPr>
            <a:xfrm>
              <a:off x="0" y="0"/>
              <a:ext cx="923526" cy="887973"/>
            </a:xfrm>
            <a:custGeom>
              <a:avLst/>
              <a:gdLst/>
              <a:ahLst/>
              <a:cxnLst/>
              <a:rect l="l" t="t" r="r" b="b"/>
              <a:pathLst>
                <a:path w="923526" h="887973">
                  <a:moveTo>
                    <a:pt x="0" y="0"/>
                  </a:moveTo>
                  <a:lnTo>
                    <a:pt x="923526" y="0"/>
                  </a:lnTo>
                  <a:lnTo>
                    <a:pt x="923526" y="887973"/>
                  </a:lnTo>
                  <a:lnTo>
                    <a:pt x="0" y="887973"/>
                  </a:lnTo>
                  <a:close/>
                </a:path>
              </a:pathLst>
            </a:custGeom>
            <a:solidFill>
              <a:srgbClr val="81774D"/>
            </a:solidFill>
          </p:spPr>
          <p:txBody>
            <a:bodyPr/>
            <a:lstStyle/>
            <a:p>
              <a:endParaRPr lang="en-US"/>
            </a:p>
          </p:txBody>
        </p:sp>
        <p:sp>
          <p:nvSpPr>
            <p:cNvPr id="6" name="TextBox 6">
              <a:extLst>
                <a:ext uri="{FF2B5EF4-FFF2-40B4-BE49-F238E27FC236}">
                  <a16:creationId xmlns:a16="http://schemas.microsoft.com/office/drawing/2014/main" id="{E881278C-94DB-AD1D-CBFC-322D42BB9E70}"/>
                </a:ext>
              </a:extLst>
            </p:cNvPr>
            <p:cNvSpPr txBox="1"/>
            <p:nvPr/>
          </p:nvSpPr>
          <p:spPr>
            <a:xfrm>
              <a:off x="0" y="-47625"/>
              <a:ext cx="923526" cy="935598"/>
            </a:xfrm>
            <a:prstGeom prst="rect">
              <a:avLst/>
            </a:prstGeom>
          </p:spPr>
          <p:txBody>
            <a:bodyPr lIns="50800" tIns="50800" rIns="50800" bIns="50800" rtlCol="0" anchor="ctr"/>
            <a:lstStyle/>
            <a:p>
              <a:pPr algn="ctr">
                <a:lnSpc>
                  <a:spcPts val="3232"/>
                </a:lnSpc>
              </a:pPr>
              <a:endParaRPr/>
            </a:p>
          </p:txBody>
        </p:sp>
      </p:grpSp>
      <p:pic>
        <p:nvPicPr>
          <p:cNvPr id="7" name="Picture 7">
            <a:extLst>
              <a:ext uri="{FF2B5EF4-FFF2-40B4-BE49-F238E27FC236}">
                <a16:creationId xmlns:a16="http://schemas.microsoft.com/office/drawing/2014/main" id="{185007C0-0E2A-EAB0-84E6-3C83D8D7E434}"/>
              </a:ext>
            </a:extLst>
          </p:cNvPr>
          <p:cNvPicPr>
            <a:picLocks noChangeAspect="1"/>
          </p:cNvPicPr>
          <p:nvPr/>
        </p:nvPicPr>
        <p:blipFill>
          <a:blip r:embed="rId4"/>
          <a:stretch>
            <a:fillRect/>
          </a:stretch>
        </p:blipFill>
        <p:spPr>
          <a:xfrm>
            <a:off x="-14235" y="6905528"/>
            <a:ext cx="3534983" cy="3534983"/>
          </a:xfrm>
          <a:prstGeom prst="rect">
            <a:avLst/>
          </a:prstGeom>
        </p:spPr>
      </p:pic>
      <p:sp>
        <p:nvSpPr>
          <p:cNvPr id="8" name="TextBox 8">
            <a:extLst>
              <a:ext uri="{FF2B5EF4-FFF2-40B4-BE49-F238E27FC236}">
                <a16:creationId xmlns:a16="http://schemas.microsoft.com/office/drawing/2014/main" id="{D1616B56-01FB-4781-C742-C625DE8D4A86}"/>
              </a:ext>
            </a:extLst>
          </p:cNvPr>
          <p:cNvSpPr txBox="1"/>
          <p:nvPr/>
        </p:nvSpPr>
        <p:spPr>
          <a:xfrm>
            <a:off x="2175106" y="257175"/>
            <a:ext cx="13937789" cy="1533525"/>
          </a:xfrm>
          <a:prstGeom prst="rect">
            <a:avLst/>
          </a:prstGeom>
        </p:spPr>
        <p:txBody>
          <a:bodyPr lIns="0" tIns="0" rIns="0" bIns="0" rtlCol="0" anchor="t">
            <a:spAutoFit/>
          </a:bodyPr>
          <a:lstStyle/>
          <a:p>
            <a:pPr algn="ctr">
              <a:lnSpc>
                <a:spcPts val="12000"/>
              </a:lnSpc>
            </a:pPr>
            <a:r>
              <a:rPr lang="en-US" sz="10000" b="1">
                <a:solidFill>
                  <a:srgbClr val="5C582E"/>
                </a:solidFill>
                <a:latin typeface="Oswald Bold"/>
                <a:ea typeface="Oswald Bold"/>
                <a:cs typeface="Oswald Bold"/>
                <a:sym typeface="Oswald Bold"/>
              </a:rPr>
              <a:t>BE PART OF THE NETWORK</a:t>
            </a:r>
          </a:p>
        </p:txBody>
      </p:sp>
      <p:sp>
        <p:nvSpPr>
          <p:cNvPr id="9" name="TextBox 9">
            <a:extLst>
              <a:ext uri="{FF2B5EF4-FFF2-40B4-BE49-F238E27FC236}">
                <a16:creationId xmlns:a16="http://schemas.microsoft.com/office/drawing/2014/main" id="{A7DAFBF2-4D3A-02D6-BC38-130B051FD5E1}"/>
              </a:ext>
            </a:extLst>
          </p:cNvPr>
          <p:cNvSpPr txBox="1"/>
          <p:nvPr/>
        </p:nvSpPr>
        <p:spPr>
          <a:xfrm>
            <a:off x="12060908" y="3192029"/>
            <a:ext cx="5069401" cy="4847481"/>
          </a:xfrm>
          <a:prstGeom prst="rect">
            <a:avLst/>
          </a:prstGeom>
        </p:spPr>
        <p:txBody>
          <a:bodyPr lIns="0" tIns="0" rIns="0" bIns="0" rtlCol="0" anchor="t">
            <a:spAutoFit/>
          </a:bodyPr>
          <a:lstStyle/>
          <a:p>
            <a:pPr marL="0" lvl="0" indent="0" algn="ctr">
              <a:lnSpc>
                <a:spcPts val="6299"/>
              </a:lnSpc>
              <a:spcBef>
                <a:spcPct val="0"/>
              </a:spcBef>
            </a:pPr>
            <a:r>
              <a:rPr lang="en-US" sz="4450" dirty="0">
                <a:solidFill>
                  <a:srgbClr val="000000"/>
                </a:solidFill>
                <a:latin typeface="Coming Soon"/>
                <a:ea typeface="Coming Soon"/>
                <a:cs typeface="Coming Soon"/>
                <a:sym typeface="Coming Soon"/>
              </a:rPr>
              <a:t>Next </a:t>
            </a:r>
            <a:r>
              <a:rPr lang="en-US" sz="4450" u="none" strike="noStrike" dirty="0">
                <a:solidFill>
                  <a:srgbClr val="000000"/>
                </a:solidFill>
                <a:latin typeface="Coming Soon"/>
                <a:ea typeface="Coming Soon"/>
                <a:cs typeface="Coming Soon"/>
                <a:sym typeface="Coming Soon"/>
              </a:rPr>
              <a:t>Communicator Training</a:t>
            </a:r>
          </a:p>
          <a:p>
            <a:pPr algn="ctr">
              <a:lnSpc>
                <a:spcPts val="6299"/>
              </a:lnSpc>
              <a:spcBef>
                <a:spcPct val="0"/>
              </a:spcBef>
            </a:pPr>
            <a:r>
              <a:rPr lang="en-US" sz="4450" dirty="0">
                <a:solidFill>
                  <a:srgbClr val="000000"/>
                </a:solidFill>
                <a:latin typeface="Coming Soon"/>
                <a:ea typeface="Coming Soon"/>
                <a:sym typeface="Coming Soon"/>
              </a:rPr>
              <a:t>April 21st</a:t>
            </a:r>
            <a:endParaRPr lang="en-US" dirty="0"/>
          </a:p>
          <a:p>
            <a:pPr marL="0" lvl="0" indent="0" algn="ctr">
              <a:lnSpc>
                <a:spcPts val="6299"/>
              </a:lnSpc>
              <a:spcBef>
                <a:spcPct val="0"/>
              </a:spcBef>
            </a:pPr>
            <a:r>
              <a:rPr lang="en-US" sz="4450" dirty="0">
                <a:solidFill>
                  <a:srgbClr val="000000"/>
                </a:solidFill>
                <a:latin typeface="Coming Soon"/>
                <a:ea typeface="Coming Soon"/>
                <a:cs typeface="Coming Soon"/>
              </a:rPr>
              <a:t>6:30-9:30pm</a:t>
            </a:r>
            <a:endParaRPr lang="en-US" sz="4450" u="none" strike="noStrike" dirty="0">
              <a:solidFill>
                <a:srgbClr val="000000"/>
              </a:solidFill>
              <a:latin typeface="Coming Soon"/>
              <a:ea typeface="Coming Soon"/>
              <a:cs typeface="Coming Soon"/>
            </a:endParaRPr>
          </a:p>
          <a:p>
            <a:pPr algn="ctr">
              <a:lnSpc>
                <a:spcPts val="6299"/>
              </a:lnSpc>
              <a:spcBef>
                <a:spcPct val="0"/>
              </a:spcBef>
            </a:pPr>
            <a:endParaRPr lang="en-US" sz="4499">
              <a:solidFill>
                <a:srgbClr val="000000"/>
              </a:solidFill>
              <a:latin typeface="Coming Soon"/>
              <a:ea typeface="Coming Soon"/>
              <a:cs typeface="Coming Soon"/>
            </a:endParaRPr>
          </a:p>
        </p:txBody>
      </p:sp>
    </p:spTree>
    <p:extLst>
      <p:ext uri="{BB962C8B-B14F-4D97-AF65-F5344CB8AC3E}">
        <p14:creationId xmlns:p14="http://schemas.microsoft.com/office/powerpoint/2010/main" val="1623964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87188" y="5957002"/>
            <a:ext cx="5361376" cy="4158778"/>
            <a:chOff x="0" y="0"/>
            <a:chExt cx="6346952" cy="4923282"/>
          </a:xfrm>
        </p:grpSpPr>
        <p:sp>
          <p:nvSpPr>
            <p:cNvPr id="3" name="Freeform 3"/>
            <p:cNvSpPr/>
            <p:nvPr/>
          </p:nvSpPr>
          <p:spPr>
            <a:xfrm>
              <a:off x="-95250" y="0"/>
              <a:ext cx="6455029" cy="4962271"/>
            </a:xfrm>
            <a:custGeom>
              <a:avLst/>
              <a:gdLst/>
              <a:ahLst/>
              <a:cxnLst/>
              <a:rect l="l" t="t" r="r" b="b"/>
              <a:pathLst>
                <a:path w="6455029" h="4962271">
                  <a:moveTo>
                    <a:pt x="6422771" y="4524121"/>
                  </a:moveTo>
                  <a:cubicBezTo>
                    <a:pt x="6422771" y="4524121"/>
                    <a:pt x="6422898" y="4524121"/>
                    <a:pt x="6422898" y="4523994"/>
                  </a:cubicBezTo>
                  <a:cubicBezTo>
                    <a:pt x="6423660" y="4524629"/>
                    <a:pt x="6425184" y="4526026"/>
                    <a:pt x="6430391" y="4530217"/>
                  </a:cubicBezTo>
                  <a:cubicBezTo>
                    <a:pt x="6430391" y="4530217"/>
                    <a:pt x="6430264" y="4530090"/>
                    <a:pt x="6422771" y="4524121"/>
                  </a:cubicBezTo>
                  <a:close/>
                  <a:moveTo>
                    <a:pt x="6442202" y="4153408"/>
                  </a:moveTo>
                  <a:cubicBezTo>
                    <a:pt x="6412357" y="3041523"/>
                    <a:pt x="6434963" y="1872361"/>
                    <a:pt x="6434963" y="802513"/>
                  </a:cubicBezTo>
                  <a:cubicBezTo>
                    <a:pt x="6429756" y="557530"/>
                    <a:pt x="6423025" y="232664"/>
                    <a:pt x="6435471" y="0"/>
                  </a:cubicBezTo>
                  <a:cubicBezTo>
                    <a:pt x="6340856" y="43815"/>
                    <a:pt x="6292723" y="17653"/>
                    <a:pt x="6189345" y="30353"/>
                  </a:cubicBezTo>
                  <a:cubicBezTo>
                    <a:pt x="6158230" y="54610"/>
                    <a:pt x="6113653" y="95250"/>
                    <a:pt x="6032754" y="100838"/>
                  </a:cubicBezTo>
                  <a:cubicBezTo>
                    <a:pt x="6051296" y="140081"/>
                    <a:pt x="5826633" y="118237"/>
                    <a:pt x="5609463" y="140970"/>
                  </a:cubicBezTo>
                  <a:cubicBezTo>
                    <a:pt x="5598033" y="165735"/>
                    <a:pt x="5531739" y="104521"/>
                    <a:pt x="5356733" y="101854"/>
                  </a:cubicBezTo>
                  <a:cubicBezTo>
                    <a:pt x="5354828" y="118110"/>
                    <a:pt x="5116703" y="153416"/>
                    <a:pt x="4944872" y="100965"/>
                  </a:cubicBezTo>
                  <a:cubicBezTo>
                    <a:pt x="4882007" y="161544"/>
                    <a:pt x="4821047" y="124968"/>
                    <a:pt x="4739132" y="121412"/>
                  </a:cubicBezTo>
                  <a:cubicBezTo>
                    <a:pt x="4621657" y="144526"/>
                    <a:pt x="4459605" y="124206"/>
                    <a:pt x="4311396" y="172085"/>
                  </a:cubicBezTo>
                  <a:cubicBezTo>
                    <a:pt x="4219067" y="133223"/>
                    <a:pt x="4027424" y="199009"/>
                    <a:pt x="3931031" y="196723"/>
                  </a:cubicBezTo>
                  <a:cubicBezTo>
                    <a:pt x="3885819" y="136779"/>
                    <a:pt x="3722116" y="352171"/>
                    <a:pt x="3575812" y="303657"/>
                  </a:cubicBezTo>
                  <a:cubicBezTo>
                    <a:pt x="3504692" y="355600"/>
                    <a:pt x="3449828" y="374396"/>
                    <a:pt x="3392551" y="345821"/>
                  </a:cubicBezTo>
                  <a:cubicBezTo>
                    <a:pt x="3287395" y="370840"/>
                    <a:pt x="3172714" y="364617"/>
                    <a:pt x="3055874" y="344678"/>
                  </a:cubicBezTo>
                  <a:cubicBezTo>
                    <a:pt x="3009519" y="349885"/>
                    <a:pt x="2957830" y="382524"/>
                    <a:pt x="2883535" y="359664"/>
                  </a:cubicBezTo>
                  <a:cubicBezTo>
                    <a:pt x="2783459" y="392811"/>
                    <a:pt x="2630551" y="439166"/>
                    <a:pt x="2468118" y="438658"/>
                  </a:cubicBezTo>
                  <a:cubicBezTo>
                    <a:pt x="2441702" y="466598"/>
                    <a:pt x="2397633" y="458724"/>
                    <a:pt x="2349754" y="489331"/>
                  </a:cubicBezTo>
                  <a:cubicBezTo>
                    <a:pt x="2347341" y="468757"/>
                    <a:pt x="2297049" y="476631"/>
                    <a:pt x="2277745" y="481584"/>
                  </a:cubicBezTo>
                  <a:cubicBezTo>
                    <a:pt x="2273300" y="468757"/>
                    <a:pt x="2252853" y="451739"/>
                    <a:pt x="2239772" y="478409"/>
                  </a:cubicBezTo>
                  <a:cubicBezTo>
                    <a:pt x="2202434" y="438150"/>
                    <a:pt x="2004060" y="530860"/>
                    <a:pt x="1715516" y="567944"/>
                  </a:cubicBezTo>
                  <a:cubicBezTo>
                    <a:pt x="1618234" y="580644"/>
                    <a:pt x="1545209" y="585851"/>
                    <a:pt x="1430909" y="592963"/>
                  </a:cubicBezTo>
                  <a:cubicBezTo>
                    <a:pt x="1360170" y="538988"/>
                    <a:pt x="1274572" y="607695"/>
                    <a:pt x="1200531" y="622554"/>
                  </a:cubicBezTo>
                  <a:cubicBezTo>
                    <a:pt x="1082929" y="562356"/>
                    <a:pt x="928116" y="690372"/>
                    <a:pt x="767588" y="631571"/>
                  </a:cubicBezTo>
                  <a:cubicBezTo>
                    <a:pt x="607822" y="693547"/>
                    <a:pt x="508000" y="651637"/>
                    <a:pt x="282829" y="663829"/>
                  </a:cubicBezTo>
                  <a:cubicBezTo>
                    <a:pt x="0" y="731901"/>
                    <a:pt x="151511" y="216408"/>
                    <a:pt x="95250" y="3250438"/>
                  </a:cubicBezTo>
                  <a:cubicBezTo>
                    <a:pt x="123825" y="3261360"/>
                    <a:pt x="93091" y="3937127"/>
                    <a:pt x="111887" y="4761484"/>
                  </a:cubicBezTo>
                  <a:cubicBezTo>
                    <a:pt x="91059" y="4783201"/>
                    <a:pt x="116205" y="4848987"/>
                    <a:pt x="181229" y="4823587"/>
                  </a:cubicBezTo>
                  <a:cubicBezTo>
                    <a:pt x="204343" y="4851908"/>
                    <a:pt x="228600" y="4860798"/>
                    <a:pt x="292862" y="4875149"/>
                  </a:cubicBezTo>
                  <a:cubicBezTo>
                    <a:pt x="333756" y="4905756"/>
                    <a:pt x="448437" y="4832985"/>
                    <a:pt x="539496" y="4890008"/>
                  </a:cubicBezTo>
                  <a:cubicBezTo>
                    <a:pt x="569341" y="4860544"/>
                    <a:pt x="583057" y="4910709"/>
                    <a:pt x="613410" y="4893437"/>
                  </a:cubicBezTo>
                  <a:cubicBezTo>
                    <a:pt x="621157" y="4894707"/>
                    <a:pt x="668782" y="4840986"/>
                    <a:pt x="680720" y="4883150"/>
                  </a:cubicBezTo>
                  <a:cubicBezTo>
                    <a:pt x="757809" y="4954397"/>
                    <a:pt x="900303" y="4903343"/>
                    <a:pt x="993902" y="4884039"/>
                  </a:cubicBezTo>
                  <a:cubicBezTo>
                    <a:pt x="1086866" y="4912868"/>
                    <a:pt x="1139190" y="4949063"/>
                    <a:pt x="1366520" y="4896485"/>
                  </a:cubicBezTo>
                  <a:cubicBezTo>
                    <a:pt x="1497711" y="4950841"/>
                    <a:pt x="1581785" y="4870958"/>
                    <a:pt x="1699006" y="4818380"/>
                  </a:cubicBezTo>
                  <a:cubicBezTo>
                    <a:pt x="1786763" y="4880737"/>
                    <a:pt x="1907413" y="4847844"/>
                    <a:pt x="2122424" y="4862703"/>
                  </a:cubicBezTo>
                  <a:cubicBezTo>
                    <a:pt x="2186940" y="4864862"/>
                    <a:pt x="2258568" y="4962271"/>
                    <a:pt x="2339086" y="4870196"/>
                  </a:cubicBezTo>
                  <a:cubicBezTo>
                    <a:pt x="2389251" y="4920488"/>
                    <a:pt x="2513965" y="4852924"/>
                    <a:pt x="2692527" y="4884420"/>
                  </a:cubicBezTo>
                  <a:cubicBezTo>
                    <a:pt x="2805176" y="4787138"/>
                    <a:pt x="2926461" y="4886071"/>
                    <a:pt x="3066669" y="4808601"/>
                  </a:cubicBezTo>
                  <a:cubicBezTo>
                    <a:pt x="3127502" y="4817491"/>
                    <a:pt x="3182239" y="4728210"/>
                    <a:pt x="3263646" y="4737989"/>
                  </a:cubicBezTo>
                  <a:cubicBezTo>
                    <a:pt x="3369691" y="4727829"/>
                    <a:pt x="3486023" y="4682363"/>
                    <a:pt x="3625723" y="4707001"/>
                  </a:cubicBezTo>
                  <a:cubicBezTo>
                    <a:pt x="3737483" y="4675759"/>
                    <a:pt x="3913886" y="4644009"/>
                    <a:pt x="4067302" y="4715764"/>
                  </a:cubicBezTo>
                  <a:cubicBezTo>
                    <a:pt x="4062476" y="4677156"/>
                    <a:pt x="4236212" y="4689221"/>
                    <a:pt x="4359021" y="4663059"/>
                  </a:cubicBezTo>
                  <a:cubicBezTo>
                    <a:pt x="4349242" y="4631690"/>
                    <a:pt x="4432935" y="4671949"/>
                    <a:pt x="4467352" y="4645152"/>
                  </a:cubicBezTo>
                  <a:cubicBezTo>
                    <a:pt x="4495800" y="4607814"/>
                    <a:pt x="4536186" y="4628896"/>
                    <a:pt x="4576445" y="4616958"/>
                  </a:cubicBezTo>
                  <a:cubicBezTo>
                    <a:pt x="4576064" y="4587494"/>
                    <a:pt x="4595749" y="4636008"/>
                    <a:pt x="4637913" y="4604258"/>
                  </a:cubicBezTo>
                  <a:cubicBezTo>
                    <a:pt x="4635500" y="4609719"/>
                    <a:pt x="4681601" y="4549775"/>
                    <a:pt x="4704715" y="4569587"/>
                  </a:cubicBezTo>
                  <a:cubicBezTo>
                    <a:pt x="4797171" y="4591812"/>
                    <a:pt x="4871720" y="4589653"/>
                    <a:pt x="4997704" y="4537710"/>
                  </a:cubicBezTo>
                  <a:cubicBezTo>
                    <a:pt x="5089271" y="4593590"/>
                    <a:pt x="5247005" y="4525137"/>
                    <a:pt x="5341493" y="4503420"/>
                  </a:cubicBezTo>
                  <a:cubicBezTo>
                    <a:pt x="5345811" y="4448810"/>
                    <a:pt x="5680202" y="4462272"/>
                    <a:pt x="5942965" y="4550664"/>
                  </a:cubicBezTo>
                  <a:cubicBezTo>
                    <a:pt x="6038596" y="4558411"/>
                    <a:pt x="6095365" y="4518152"/>
                    <a:pt x="6190869" y="4555998"/>
                  </a:cubicBezTo>
                  <a:cubicBezTo>
                    <a:pt x="6242050" y="4518914"/>
                    <a:pt x="6315837" y="4528947"/>
                    <a:pt x="6411214" y="4523994"/>
                  </a:cubicBezTo>
                  <a:cubicBezTo>
                    <a:pt x="6415786" y="4525899"/>
                    <a:pt x="6419469" y="4525899"/>
                    <a:pt x="6422644" y="4524121"/>
                  </a:cubicBezTo>
                  <a:cubicBezTo>
                    <a:pt x="6422136" y="4523740"/>
                    <a:pt x="6421755" y="4523486"/>
                    <a:pt x="6421247" y="4522978"/>
                  </a:cubicBezTo>
                  <a:cubicBezTo>
                    <a:pt x="6422136" y="4523486"/>
                    <a:pt x="6422263" y="4523486"/>
                    <a:pt x="6422771" y="4523994"/>
                  </a:cubicBezTo>
                  <a:cubicBezTo>
                    <a:pt x="6455029" y="4505198"/>
                    <a:pt x="6417691" y="4300474"/>
                    <a:pt x="6442202" y="4153408"/>
                  </a:cubicBezTo>
                  <a:close/>
                </a:path>
              </a:pathLst>
            </a:custGeom>
            <a:blipFill>
              <a:blip r:embed="rId3"/>
              <a:stretch>
                <a:fillRect l="-8123" r="-8123"/>
              </a:stretch>
            </a:blipFill>
          </p:spPr>
          <p:txBody>
            <a:bodyPr/>
            <a:lstStyle/>
            <a:p>
              <a:endParaRPr lang="en-US"/>
            </a:p>
          </p:txBody>
        </p:sp>
      </p:grpSp>
      <p:sp>
        <p:nvSpPr>
          <p:cNvPr id="4" name="Freeform 4"/>
          <p:cNvSpPr/>
          <p:nvPr/>
        </p:nvSpPr>
        <p:spPr>
          <a:xfrm>
            <a:off x="12274796" y="7104512"/>
            <a:ext cx="3988153" cy="2838236"/>
          </a:xfrm>
          <a:custGeom>
            <a:avLst/>
            <a:gdLst/>
            <a:ahLst/>
            <a:cxnLst/>
            <a:rect l="l" t="t" r="r" b="b"/>
            <a:pathLst>
              <a:path w="3988153" h="2838236">
                <a:moveTo>
                  <a:pt x="0" y="0"/>
                </a:moveTo>
                <a:lnTo>
                  <a:pt x="3988154" y="0"/>
                </a:lnTo>
                <a:lnTo>
                  <a:pt x="3988154" y="2838235"/>
                </a:lnTo>
                <a:lnTo>
                  <a:pt x="0" y="2838235"/>
                </a:lnTo>
                <a:lnTo>
                  <a:pt x="0" y="0"/>
                </a:lnTo>
                <a:close/>
              </a:path>
            </a:pathLst>
          </a:custGeom>
          <a:blipFill>
            <a:blip r:embed="rId4"/>
            <a:stretch>
              <a:fillRect/>
            </a:stretch>
          </a:blipFill>
        </p:spPr>
        <p:txBody>
          <a:bodyPr/>
          <a:lstStyle/>
          <a:p>
            <a:endParaRPr lang="en-US"/>
          </a:p>
        </p:txBody>
      </p:sp>
      <p:sp>
        <p:nvSpPr>
          <p:cNvPr id="5" name="Freeform 5"/>
          <p:cNvSpPr/>
          <p:nvPr/>
        </p:nvSpPr>
        <p:spPr>
          <a:xfrm>
            <a:off x="16451077" y="8611901"/>
            <a:ext cx="1654546" cy="1503879"/>
          </a:xfrm>
          <a:custGeom>
            <a:avLst/>
            <a:gdLst/>
            <a:ahLst/>
            <a:cxnLst/>
            <a:rect l="l" t="t" r="r" b="b"/>
            <a:pathLst>
              <a:path w="1654546" h="1503879">
                <a:moveTo>
                  <a:pt x="0" y="0"/>
                </a:moveTo>
                <a:lnTo>
                  <a:pt x="1654546" y="0"/>
                </a:lnTo>
                <a:lnTo>
                  <a:pt x="1654546" y="1503879"/>
                </a:lnTo>
                <a:lnTo>
                  <a:pt x="0" y="1503879"/>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589508" y="2718520"/>
            <a:ext cx="17108985" cy="3775711"/>
          </a:xfrm>
          <a:prstGeom prst="rect">
            <a:avLst/>
          </a:prstGeom>
        </p:spPr>
        <p:txBody>
          <a:bodyPr lIns="0" tIns="0" rIns="0" bIns="0" rtlCol="0" anchor="t">
            <a:spAutoFit/>
          </a:bodyPr>
          <a:lstStyle/>
          <a:p>
            <a:pPr algn="ctr">
              <a:lnSpc>
                <a:spcPts val="7699"/>
              </a:lnSpc>
            </a:pPr>
            <a:r>
              <a:rPr lang="en-US" sz="5499" b="1">
                <a:solidFill>
                  <a:srgbClr val="5C582E"/>
                </a:solidFill>
                <a:latin typeface="TT Interphases Bold"/>
                <a:ea typeface="TT Interphases Bold"/>
                <a:cs typeface="TT Interphases Bold"/>
                <a:sym typeface="TT Interphases Bold"/>
              </a:rPr>
              <a:t>Selena Brown</a:t>
            </a:r>
          </a:p>
          <a:p>
            <a:pPr algn="ctr">
              <a:lnSpc>
                <a:spcPts val="4479"/>
              </a:lnSpc>
            </a:pPr>
            <a:r>
              <a:rPr lang="en-US" sz="3199" b="1">
                <a:solidFill>
                  <a:srgbClr val="5C582E"/>
                </a:solidFill>
                <a:latin typeface="TT Interphases Bold"/>
                <a:ea typeface="TT Interphases Bold"/>
                <a:cs typeface="TT Interphases Bold"/>
                <a:sym typeface="TT Interphases Bold"/>
              </a:rPr>
              <a:t>Public Education Officer/Emergency Preparedness Coordinator</a:t>
            </a:r>
          </a:p>
          <a:p>
            <a:pPr algn="ctr">
              <a:lnSpc>
                <a:spcPts val="4479"/>
              </a:lnSpc>
            </a:pPr>
            <a:r>
              <a:rPr lang="en-US" sz="3199" b="1">
                <a:solidFill>
                  <a:srgbClr val="5C582E"/>
                </a:solidFill>
                <a:latin typeface="TT Interphases Bold"/>
                <a:ea typeface="TT Interphases Bold"/>
                <a:cs typeface="TT Interphases Bold"/>
                <a:sym typeface="TT Interphases Bold"/>
              </a:rPr>
              <a:t>sbrown@woodsidefire.gov</a:t>
            </a:r>
          </a:p>
          <a:p>
            <a:pPr algn="ctr">
              <a:lnSpc>
                <a:spcPts val="4479"/>
              </a:lnSpc>
            </a:pPr>
            <a:r>
              <a:rPr lang="en-US" sz="3199" b="1">
                <a:solidFill>
                  <a:srgbClr val="5C582E"/>
                </a:solidFill>
                <a:latin typeface="TT Interphases Bold"/>
                <a:ea typeface="TT Interphases Bold"/>
                <a:cs typeface="TT Interphases Bold"/>
                <a:sym typeface="TT Interphases Bold"/>
              </a:rPr>
              <a:t>www.WPV-Ready.org</a:t>
            </a:r>
          </a:p>
          <a:p>
            <a:pPr algn="ctr">
              <a:lnSpc>
                <a:spcPts val="4479"/>
              </a:lnSpc>
            </a:pPr>
            <a:r>
              <a:rPr lang="en-US" sz="3199" b="1">
                <a:solidFill>
                  <a:srgbClr val="5C582E"/>
                </a:solidFill>
                <a:latin typeface="TT Interphases Bold"/>
                <a:ea typeface="TT Interphases Bold"/>
                <a:cs typeface="TT Interphases Bold"/>
                <a:sym typeface="TT Interphases Bold"/>
              </a:rPr>
              <a:t>www.Woodsidefire.org</a:t>
            </a:r>
          </a:p>
          <a:p>
            <a:pPr algn="ctr">
              <a:lnSpc>
                <a:spcPts val="4479"/>
              </a:lnSpc>
              <a:spcBef>
                <a:spcPct val="0"/>
              </a:spcBef>
            </a:pPr>
            <a:r>
              <a:rPr lang="en-US" sz="3199" b="1">
                <a:solidFill>
                  <a:srgbClr val="5C582E"/>
                </a:solidFill>
                <a:latin typeface="TT Interphases Bold"/>
                <a:ea typeface="TT Interphases Bold"/>
                <a:cs typeface="TT Interphases Bold"/>
                <a:sym typeface="TT Interphases Bold"/>
              </a:rPr>
              <a:t>(650) 547-9874</a:t>
            </a:r>
          </a:p>
        </p:txBody>
      </p:sp>
      <p:sp>
        <p:nvSpPr>
          <p:cNvPr id="7" name="Freeform 7"/>
          <p:cNvSpPr/>
          <p:nvPr/>
        </p:nvSpPr>
        <p:spPr>
          <a:xfrm>
            <a:off x="16580593" y="7104512"/>
            <a:ext cx="1357414" cy="1357414"/>
          </a:xfrm>
          <a:custGeom>
            <a:avLst/>
            <a:gdLst/>
            <a:ahLst/>
            <a:cxnLst/>
            <a:rect l="l" t="t" r="r" b="b"/>
            <a:pathLst>
              <a:path w="1357414" h="1357414">
                <a:moveTo>
                  <a:pt x="0" y="0"/>
                </a:moveTo>
                <a:lnTo>
                  <a:pt x="1357414" y="0"/>
                </a:lnTo>
                <a:lnTo>
                  <a:pt x="1357414" y="1357414"/>
                </a:lnTo>
                <a:lnTo>
                  <a:pt x="0" y="1357414"/>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2175106" y="257175"/>
            <a:ext cx="13937789" cy="1533525"/>
          </a:xfrm>
          <a:prstGeom prst="rect">
            <a:avLst/>
          </a:prstGeom>
        </p:spPr>
        <p:txBody>
          <a:bodyPr lIns="0" tIns="0" rIns="0" bIns="0" rtlCol="0" anchor="t">
            <a:spAutoFit/>
          </a:bodyPr>
          <a:lstStyle/>
          <a:p>
            <a:pPr algn="ctr">
              <a:lnSpc>
                <a:spcPts val="12000"/>
              </a:lnSpc>
            </a:pPr>
            <a:r>
              <a:rPr lang="en-US" sz="10000" b="1">
                <a:solidFill>
                  <a:srgbClr val="5C582E"/>
                </a:solidFill>
                <a:latin typeface="Oswald Bold"/>
                <a:ea typeface="Oswald Bold"/>
                <a:cs typeface="Oswald Bold"/>
                <a:sym typeface="Oswald Bold"/>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E9D4"/>
        </a:solidFill>
        <a:effectLst/>
      </p:bgPr>
    </p:bg>
    <p:spTree>
      <p:nvGrpSpPr>
        <p:cNvPr id="1" name="">
          <a:extLst>
            <a:ext uri="{FF2B5EF4-FFF2-40B4-BE49-F238E27FC236}">
              <a16:creationId xmlns:a16="http://schemas.microsoft.com/office/drawing/2014/main" id="{8D8D3E2D-BC5A-086B-B1B6-874F3D007970}"/>
            </a:ext>
          </a:extLst>
        </p:cNvPr>
        <p:cNvGrpSpPr/>
        <p:nvPr/>
      </p:nvGrpSpPr>
      <p:grpSpPr>
        <a:xfrm>
          <a:off x="0" y="0"/>
          <a:ext cx="0" cy="0"/>
          <a:chOff x="0" y="0"/>
          <a:chExt cx="0" cy="0"/>
        </a:xfrm>
      </p:grpSpPr>
      <p:sp>
        <p:nvSpPr>
          <p:cNvPr id="43" name="TextBox 43">
            <a:extLst>
              <a:ext uri="{FF2B5EF4-FFF2-40B4-BE49-F238E27FC236}">
                <a16:creationId xmlns:a16="http://schemas.microsoft.com/office/drawing/2014/main" id="{CAF7563F-5EFF-4DDD-3346-356641FCF754}"/>
              </a:ext>
            </a:extLst>
          </p:cNvPr>
          <p:cNvSpPr txBox="1"/>
          <p:nvPr/>
        </p:nvSpPr>
        <p:spPr>
          <a:xfrm>
            <a:off x="4531654" y="255133"/>
            <a:ext cx="9224691" cy="1219200"/>
          </a:xfrm>
          <a:prstGeom prst="rect">
            <a:avLst/>
          </a:prstGeom>
        </p:spPr>
        <p:txBody>
          <a:bodyPr lIns="0" tIns="0" rIns="0" bIns="0" rtlCol="0" anchor="t">
            <a:spAutoFit/>
          </a:bodyPr>
          <a:lstStyle/>
          <a:p>
            <a:pPr algn="ctr">
              <a:lnSpc>
                <a:spcPts val="9600"/>
              </a:lnSpc>
            </a:pPr>
            <a:r>
              <a:rPr lang="en-US" sz="8000" b="1" dirty="0">
                <a:solidFill>
                  <a:srgbClr val="81774D"/>
                </a:solidFill>
                <a:latin typeface="Oswald Bold"/>
                <a:ea typeface="Oswald Bold"/>
                <a:cs typeface="Oswald Bold"/>
                <a:sym typeface="Oswald Bold"/>
              </a:rPr>
              <a:t>Acknowledgements</a:t>
            </a:r>
          </a:p>
        </p:txBody>
      </p:sp>
      <p:sp>
        <p:nvSpPr>
          <p:cNvPr id="46" name="TextBox 45">
            <a:extLst>
              <a:ext uri="{FF2B5EF4-FFF2-40B4-BE49-F238E27FC236}">
                <a16:creationId xmlns:a16="http://schemas.microsoft.com/office/drawing/2014/main" id="{21C330D8-367C-040B-42F7-A40AB95D5F4A}"/>
              </a:ext>
            </a:extLst>
          </p:cNvPr>
          <p:cNvSpPr txBox="1"/>
          <p:nvPr/>
        </p:nvSpPr>
        <p:spPr>
          <a:xfrm>
            <a:off x="647700" y="3009900"/>
            <a:ext cx="16992600" cy="1477328"/>
          </a:xfrm>
          <a:prstGeom prst="rect">
            <a:avLst/>
          </a:prstGeom>
          <a:noFill/>
        </p:spPr>
        <p:txBody>
          <a:bodyPr wrap="square" rtlCol="0">
            <a:spAutoFit/>
          </a:bodyPr>
          <a:lstStyle/>
          <a:p>
            <a:r>
              <a:rPr lang="en-US" sz="2400" dirty="0">
                <a:solidFill>
                  <a:srgbClr val="3D3D3D"/>
                </a:solidFill>
                <a:latin typeface="Abadi" panose="020F0502020204030204" pitchFamily="34" charset="0"/>
                <a:ea typeface="Calibri" pitchFamily="34" charset="-122"/>
                <a:cs typeface="Calibri" pitchFamily="34" charset="-120"/>
              </a:rPr>
              <a:t>The WPV-Ready Node program is an adaptation of the Village Hub model developed by David Smathers Moore of Certain Together (certaintogether.org). WFPD thanks David Smathers Moore and Certain Together for the generous open licensing of their materials.</a:t>
            </a:r>
            <a:endParaRPr lang="en-US" sz="2400" dirty="0">
              <a:latin typeface="Abadi" panose="020F0502020204030204" pitchFamily="34" charset="0"/>
            </a:endParaRPr>
          </a:p>
          <a:p>
            <a:endParaRPr lang="en-US" dirty="0"/>
          </a:p>
        </p:txBody>
      </p:sp>
      <p:sp>
        <p:nvSpPr>
          <p:cNvPr id="47" name="TextBox 46">
            <a:extLst>
              <a:ext uri="{FF2B5EF4-FFF2-40B4-BE49-F238E27FC236}">
                <a16:creationId xmlns:a16="http://schemas.microsoft.com/office/drawing/2014/main" id="{C481ABC2-88E1-39A1-B69E-DF003E725883}"/>
              </a:ext>
            </a:extLst>
          </p:cNvPr>
          <p:cNvSpPr txBox="1"/>
          <p:nvPr/>
        </p:nvSpPr>
        <p:spPr>
          <a:xfrm>
            <a:off x="647700" y="5524500"/>
            <a:ext cx="16992600" cy="1107996"/>
          </a:xfrm>
          <a:prstGeom prst="rect">
            <a:avLst/>
          </a:prstGeom>
          <a:noFill/>
        </p:spPr>
        <p:txBody>
          <a:bodyPr wrap="square" rtlCol="0">
            <a:spAutoFit/>
          </a:bodyPr>
          <a:lstStyle/>
          <a:p>
            <a:pPr marL="0" indent="0">
              <a:buNone/>
            </a:pPr>
            <a:r>
              <a:rPr lang="en-US" sz="2400" dirty="0">
                <a:solidFill>
                  <a:srgbClr val="3D3D3D"/>
                </a:solidFill>
                <a:latin typeface="Abadi" panose="020B0604020104020204" pitchFamily="34" charset="0"/>
                <a:ea typeface="Calibri" pitchFamily="34" charset="-122"/>
                <a:cs typeface="Calibri" pitchFamily="34" charset="-120"/>
              </a:rPr>
              <a:t>The original Seattle Emergency Communication Hubs program is acknowledged for inspiring the Village Hub framework and, in turn, the WPV-Ready Node program.</a:t>
            </a:r>
            <a:endParaRPr lang="en-US" sz="2400" dirty="0">
              <a:latin typeface="Abadi" panose="020B0604020104020204" pitchFamily="34" charset="0"/>
            </a:endParaRPr>
          </a:p>
          <a:p>
            <a:endParaRPr lang="en-US" dirty="0"/>
          </a:p>
        </p:txBody>
      </p:sp>
      <p:sp>
        <p:nvSpPr>
          <p:cNvPr id="48" name="TextBox 47">
            <a:extLst>
              <a:ext uri="{FF2B5EF4-FFF2-40B4-BE49-F238E27FC236}">
                <a16:creationId xmlns:a16="http://schemas.microsoft.com/office/drawing/2014/main" id="{D1ED382D-5482-2C20-53A9-66B42F9BDD01}"/>
              </a:ext>
            </a:extLst>
          </p:cNvPr>
          <p:cNvSpPr txBox="1"/>
          <p:nvPr/>
        </p:nvSpPr>
        <p:spPr>
          <a:xfrm>
            <a:off x="647700" y="7734300"/>
            <a:ext cx="16992600" cy="738664"/>
          </a:xfrm>
          <a:prstGeom prst="rect">
            <a:avLst/>
          </a:prstGeom>
          <a:noFill/>
        </p:spPr>
        <p:txBody>
          <a:bodyPr wrap="square" rtlCol="0">
            <a:spAutoFit/>
          </a:bodyPr>
          <a:lstStyle/>
          <a:p>
            <a:pPr marL="0" indent="0">
              <a:buNone/>
            </a:pPr>
            <a:r>
              <a:rPr lang="en-US" sz="2400" dirty="0">
                <a:solidFill>
                  <a:srgbClr val="3D3D3D"/>
                </a:solidFill>
                <a:latin typeface="Abadi" panose="020B0604020104020204" pitchFamily="34" charset="0"/>
                <a:ea typeface="Calibri" pitchFamily="34" charset="-122"/>
                <a:cs typeface="Calibri" pitchFamily="34" charset="-120"/>
              </a:rPr>
              <a:t>Developed by the Woodside Fire Protection District. WPV-Ready is a program under EPiC, Inc., in partnership with WFPD.</a:t>
            </a:r>
            <a:endParaRPr lang="en-US" sz="2400" dirty="0">
              <a:latin typeface="Abadi" panose="020B0604020104020204" pitchFamily="34" charset="0"/>
            </a:endParaRPr>
          </a:p>
          <a:p>
            <a:endParaRPr lang="en-US" dirty="0"/>
          </a:p>
        </p:txBody>
      </p:sp>
      <p:sp>
        <p:nvSpPr>
          <p:cNvPr id="49" name="TextBox 43">
            <a:extLst>
              <a:ext uri="{FF2B5EF4-FFF2-40B4-BE49-F238E27FC236}">
                <a16:creationId xmlns:a16="http://schemas.microsoft.com/office/drawing/2014/main" id="{F9A5F0B0-0664-A448-1CDE-C425B9DA1385}"/>
              </a:ext>
            </a:extLst>
          </p:cNvPr>
          <p:cNvSpPr txBox="1"/>
          <p:nvPr/>
        </p:nvSpPr>
        <p:spPr>
          <a:xfrm>
            <a:off x="304800" y="1966537"/>
            <a:ext cx="4632960" cy="1043363"/>
          </a:xfrm>
          <a:prstGeom prst="rect">
            <a:avLst/>
          </a:prstGeom>
        </p:spPr>
        <p:txBody>
          <a:bodyPr wrap="square" lIns="0" tIns="0" rIns="0" bIns="0" rtlCol="0" anchor="t">
            <a:spAutoFit/>
          </a:bodyPr>
          <a:lstStyle/>
          <a:p>
            <a:pPr algn="ctr">
              <a:lnSpc>
                <a:spcPts val="9600"/>
              </a:lnSpc>
            </a:pPr>
            <a:r>
              <a:rPr lang="en-US" sz="4000" b="1" dirty="0">
                <a:solidFill>
                  <a:schemeClr val="accent3">
                    <a:lumMod val="50000"/>
                  </a:schemeClr>
                </a:solidFill>
                <a:latin typeface="Oswald Bold"/>
                <a:ea typeface="Oswald Bold"/>
                <a:cs typeface="Oswald Bold"/>
                <a:sym typeface="Oswald Bold"/>
              </a:rPr>
              <a:t>Village Hub Model</a:t>
            </a:r>
          </a:p>
        </p:txBody>
      </p:sp>
      <p:sp>
        <p:nvSpPr>
          <p:cNvPr id="50" name="TextBox 43">
            <a:extLst>
              <a:ext uri="{FF2B5EF4-FFF2-40B4-BE49-F238E27FC236}">
                <a16:creationId xmlns:a16="http://schemas.microsoft.com/office/drawing/2014/main" id="{7E0330A0-7065-BD8E-61BA-1793FBE55967}"/>
              </a:ext>
            </a:extLst>
          </p:cNvPr>
          <p:cNvSpPr txBox="1"/>
          <p:nvPr/>
        </p:nvSpPr>
        <p:spPr>
          <a:xfrm>
            <a:off x="609600" y="4422696"/>
            <a:ext cx="8915400" cy="1043363"/>
          </a:xfrm>
          <a:prstGeom prst="rect">
            <a:avLst/>
          </a:prstGeom>
        </p:spPr>
        <p:txBody>
          <a:bodyPr wrap="square" lIns="0" tIns="0" rIns="0" bIns="0" rtlCol="0" anchor="t">
            <a:spAutoFit/>
          </a:bodyPr>
          <a:lstStyle/>
          <a:p>
            <a:pPr algn="ctr">
              <a:lnSpc>
                <a:spcPts val="9600"/>
              </a:lnSpc>
            </a:pPr>
            <a:r>
              <a:rPr lang="en-US" sz="4000" b="1" dirty="0">
                <a:solidFill>
                  <a:schemeClr val="accent3">
                    <a:lumMod val="50000"/>
                  </a:schemeClr>
                </a:solidFill>
                <a:latin typeface="Oswald Bold"/>
                <a:ea typeface="Oswald Bold"/>
                <a:cs typeface="Oswald Bold"/>
                <a:sym typeface="Oswald Bold"/>
              </a:rPr>
              <a:t>Seattle Emergency Communications Hubs</a:t>
            </a:r>
          </a:p>
        </p:txBody>
      </p:sp>
      <p:sp>
        <p:nvSpPr>
          <p:cNvPr id="51" name="TextBox 43">
            <a:extLst>
              <a:ext uri="{FF2B5EF4-FFF2-40B4-BE49-F238E27FC236}">
                <a16:creationId xmlns:a16="http://schemas.microsoft.com/office/drawing/2014/main" id="{DCE2D96F-8E63-FE81-EA43-69363209AE02}"/>
              </a:ext>
            </a:extLst>
          </p:cNvPr>
          <p:cNvSpPr txBox="1"/>
          <p:nvPr/>
        </p:nvSpPr>
        <p:spPr>
          <a:xfrm>
            <a:off x="304800" y="6690937"/>
            <a:ext cx="6248400" cy="1043363"/>
          </a:xfrm>
          <a:prstGeom prst="rect">
            <a:avLst/>
          </a:prstGeom>
        </p:spPr>
        <p:txBody>
          <a:bodyPr wrap="square" lIns="0" tIns="0" rIns="0" bIns="0" rtlCol="0" anchor="t">
            <a:spAutoFit/>
          </a:bodyPr>
          <a:lstStyle/>
          <a:p>
            <a:pPr algn="ctr">
              <a:lnSpc>
                <a:spcPts val="9600"/>
              </a:lnSpc>
            </a:pPr>
            <a:r>
              <a:rPr lang="en-US" sz="4000" b="1" dirty="0">
                <a:solidFill>
                  <a:schemeClr val="accent3">
                    <a:lumMod val="50000"/>
                  </a:schemeClr>
                </a:solidFill>
                <a:latin typeface="Oswald Bold"/>
                <a:ea typeface="Oswald Bold"/>
                <a:cs typeface="Oswald Bold"/>
                <a:sym typeface="Oswald Bold"/>
              </a:rPr>
              <a:t>WPV-Ready Node Program</a:t>
            </a:r>
          </a:p>
        </p:txBody>
      </p:sp>
      <p:pic>
        <p:nvPicPr>
          <p:cNvPr id="1026" name="Picture 2" descr="Certain Together logo">
            <a:extLst>
              <a:ext uri="{FF2B5EF4-FFF2-40B4-BE49-F238E27FC236}">
                <a16:creationId xmlns:a16="http://schemas.microsoft.com/office/drawing/2014/main" id="{2E376ACE-505B-6AEE-F6AF-A9F28AD53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1780" y="255133"/>
            <a:ext cx="3429000"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027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a:off x="8919034" y="0"/>
            <a:ext cx="9368966" cy="6031272"/>
          </a:xfrm>
          <a:custGeom>
            <a:avLst/>
            <a:gdLst/>
            <a:ahLst/>
            <a:cxnLst/>
            <a:rect l="l" t="t" r="r" b="b"/>
            <a:pathLst>
              <a:path w="9368966" h="6031272">
                <a:moveTo>
                  <a:pt x="0" y="0"/>
                </a:moveTo>
                <a:lnTo>
                  <a:pt x="9368966" y="0"/>
                </a:lnTo>
                <a:lnTo>
                  <a:pt x="9368966" y="6031272"/>
                </a:lnTo>
                <a:lnTo>
                  <a:pt x="0" y="6031272"/>
                </a:lnTo>
                <a:lnTo>
                  <a:pt x="0" y="0"/>
                </a:lnTo>
                <a:close/>
              </a:path>
            </a:pathLst>
          </a:custGeom>
          <a:blipFill>
            <a:blip r:embed="rId3"/>
            <a:stretch>
              <a:fillRect/>
            </a:stretch>
          </a:blipFill>
        </p:spPr>
        <p:txBody>
          <a:bodyPr/>
          <a:lstStyle/>
          <a:p>
            <a:endParaRPr lang="en-US"/>
          </a:p>
        </p:txBody>
      </p:sp>
      <p:sp>
        <p:nvSpPr>
          <p:cNvPr id="3" name="Freeform 3"/>
          <p:cNvSpPr/>
          <p:nvPr/>
        </p:nvSpPr>
        <p:spPr>
          <a:xfrm>
            <a:off x="1629361" y="544984"/>
            <a:ext cx="6065495" cy="4049127"/>
          </a:xfrm>
          <a:custGeom>
            <a:avLst/>
            <a:gdLst/>
            <a:ahLst/>
            <a:cxnLst/>
            <a:rect l="l" t="t" r="r" b="b"/>
            <a:pathLst>
              <a:path w="6065495" h="4049127">
                <a:moveTo>
                  <a:pt x="0" y="0"/>
                </a:moveTo>
                <a:lnTo>
                  <a:pt x="6065495" y="0"/>
                </a:lnTo>
                <a:lnTo>
                  <a:pt x="6065495" y="4049127"/>
                </a:lnTo>
                <a:lnTo>
                  <a:pt x="0" y="4049127"/>
                </a:lnTo>
                <a:lnTo>
                  <a:pt x="0" y="0"/>
                </a:lnTo>
                <a:close/>
              </a:path>
            </a:pathLst>
          </a:custGeom>
          <a:blipFill>
            <a:blip r:embed="rId4"/>
            <a:stretch>
              <a:fillRect/>
            </a:stretch>
          </a:blipFill>
        </p:spPr>
        <p:txBody>
          <a:bodyPr/>
          <a:lstStyle/>
          <a:p>
            <a:endParaRPr lang="en-US"/>
          </a:p>
        </p:txBody>
      </p:sp>
      <p:sp>
        <p:nvSpPr>
          <p:cNvPr id="4" name="Freeform 4"/>
          <p:cNvSpPr/>
          <p:nvPr/>
        </p:nvSpPr>
        <p:spPr>
          <a:xfrm>
            <a:off x="0" y="4978128"/>
            <a:ext cx="8826055" cy="5317698"/>
          </a:xfrm>
          <a:custGeom>
            <a:avLst/>
            <a:gdLst/>
            <a:ahLst/>
            <a:cxnLst/>
            <a:rect l="l" t="t" r="r" b="b"/>
            <a:pathLst>
              <a:path w="8826055" h="5317698">
                <a:moveTo>
                  <a:pt x="0" y="0"/>
                </a:moveTo>
                <a:lnTo>
                  <a:pt x="8826055" y="0"/>
                </a:lnTo>
                <a:lnTo>
                  <a:pt x="8826055" y="5317698"/>
                </a:lnTo>
                <a:lnTo>
                  <a:pt x="0" y="5317698"/>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9359792" y="7317017"/>
            <a:ext cx="11066327" cy="1420809"/>
          </a:xfrm>
          <a:prstGeom prst="rect">
            <a:avLst/>
          </a:prstGeom>
        </p:spPr>
        <p:txBody>
          <a:bodyPr lIns="0" tIns="0" rIns="0" bIns="0" rtlCol="0" anchor="t">
            <a:spAutoFit/>
          </a:bodyPr>
          <a:lstStyle/>
          <a:p>
            <a:pPr algn="l">
              <a:lnSpc>
                <a:spcPts val="11112"/>
              </a:lnSpc>
            </a:pPr>
            <a:r>
              <a:rPr lang="en-US" sz="9260" b="1">
                <a:solidFill>
                  <a:srgbClr val="B28651"/>
                </a:solidFill>
                <a:latin typeface="Oswald Bold"/>
                <a:ea typeface="Oswald Bold"/>
                <a:cs typeface="Oswald Bold"/>
                <a:sym typeface="Oswald Bold"/>
              </a:rPr>
              <a:t>THE RISK IS REAL.</a:t>
            </a:r>
          </a:p>
        </p:txBody>
      </p:sp>
      <p:sp>
        <p:nvSpPr>
          <p:cNvPr id="6" name="TextBox 6"/>
          <p:cNvSpPr txBox="1"/>
          <p:nvPr/>
        </p:nvSpPr>
        <p:spPr>
          <a:xfrm>
            <a:off x="3205511" y="139219"/>
            <a:ext cx="2415034" cy="405765"/>
          </a:xfrm>
          <a:prstGeom prst="rect">
            <a:avLst/>
          </a:prstGeom>
        </p:spPr>
        <p:txBody>
          <a:bodyPr lIns="0" tIns="0" rIns="0" bIns="0" rtlCol="0" anchor="t">
            <a:spAutoFit/>
          </a:bodyPr>
          <a:lstStyle/>
          <a:p>
            <a:pPr algn="ctr">
              <a:lnSpc>
                <a:spcPts val="3359"/>
              </a:lnSpc>
            </a:pPr>
            <a:r>
              <a:rPr lang="en-US" sz="2400" b="1">
                <a:solidFill>
                  <a:srgbClr val="000000"/>
                </a:solidFill>
                <a:latin typeface="Source Sans Pro Bold"/>
                <a:ea typeface="Source Sans Pro Bold"/>
                <a:cs typeface="Source Sans Pro Bold"/>
                <a:sym typeface="Source Sans Pro Bold"/>
              </a:rPr>
              <a:t>Loma Prieta, 1989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9D4"/>
        </a:solidFill>
        <a:effectLst/>
      </p:bgPr>
    </p:bg>
    <p:spTree>
      <p:nvGrpSpPr>
        <p:cNvPr id="1" name=""/>
        <p:cNvGrpSpPr/>
        <p:nvPr/>
      </p:nvGrpSpPr>
      <p:grpSpPr>
        <a:xfrm>
          <a:off x="0" y="0"/>
          <a:ext cx="0" cy="0"/>
          <a:chOff x="0" y="0"/>
          <a:chExt cx="0" cy="0"/>
        </a:xfrm>
      </p:grpSpPr>
      <p:grpSp>
        <p:nvGrpSpPr>
          <p:cNvPr id="2" name="Group 2"/>
          <p:cNvGrpSpPr/>
          <p:nvPr/>
        </p:nvGrpSpPr>
        <p:grpSpPr>
          <a:xfrm>
            <a:off x="1029267" y="2265811"/>
            <a:ext cx="16230978" cy="4606820"/>
            <a:chOff x="0" y="0"/>
            <a:chExt cx="21641304" cy="6142427"/>
          </a:xfrm>
        </p:grpSpPr>
        <p:grpSp>
          <p:nvGrpSpPr>
            <p:cNvPr id="3" name="Group 3"/>
            <p:cNvGrpSpPr/>
            <p:nvPr/>
          </p:nvGrpSpPr>
          <p:grpSpPr>
            <a:xfrm>
              <a:off x="0" y="0"/>
              <a:ext cx="3983324" cy="6142427"/>
              <a:chOff x="0" y="0"/>
              <a:chExt cx="786829" cy="1213319"/>
            </a:xfrm>
          </p:grpSpPr>
          <p:sp>
            <p:nvSpPr>
              <p:cNvPr id="4" name="Freeform 4"/>
              <p:cNvSpPr/>
              <p:nvPr/>
            </p:nvSpPr>
            <p:spPr>
              <a:xfrm>
                <a:off x="0" y="0"/>
                <a:ext cx="786829" cy="1213319"/>
              </a:xfrm>
              <a:custGeom>
                <a:avLst/>
                <a:gdLst/>
                <a:ahLst/>
                <a:cxnLst/>
                <a:rect l="l" t="t" r="r" b="b"/>
                <a:pathLst>
                  <a:path w="786829" h="1213319">
                    <a:moveTo>
                      <a:pt x="51829" y="0"/>
                    </a:moveTo>
                    <a:lnTo>
                      <a:pt x="735001" y="0"/>
                    </a:lnTo>
                    <a:cubicBezTo>
                      <a:pt x="748746" y="0"/>
                      <a:pt x="761929" y="5461"/>
                      <a:pt x="771649" y="15180"/>
                    </a:cubicBezTo>
                    <a:cubicBezTo>
                      <a:pt x="781369" y="24900"/>
                      <a:pt x="786829" y="38083"/>
                      <a:pt x="786829" y="51829"/>
                    </a:cubicBezTo>
                    <a:lnTo>
                      <a:pt x="786829" y="1161490"/>
                    </a:lnTo>
                    <a:cubicBezTo>
                      <a:pt x="786829" y="1190114"/>
                      <a:pt x="763625" y="1213319"/>
                      <a:pt x="735001" y="1213319"/>
                    </a:cubicBezTo>
                    <a:lnTo>
                      <a:pt x="51829" y="1213319"/>
                    </a:lnTo>
                    <a:cubicBezTo>
                      <a:pt x="23205" y="1213319"/>
                      <a:pt x="0" y="1190114"/>
                      <a:pt x="0" y="1161490"/>
                    </a:cubicBezTo>
                    <a:lnTo>
                      <a:pt x="0" y="51829"/>
                    </a:lnTo>
                    <a:cubicBezTo>
                      <a:pt x="0" y="23205"/>
                      <a:pt x="23205" y="0"/>
                      <a:pt x="51829" y="0"/>
                    </a:cubicBezTo>
                    <a:close/>
                  </a:path>
                </a:pathLst>
              </a:custGeom>
              <a:solidFill>
                <a:srgbClr val="000000"/>
              </a:solidFill>
            </p:spPr>
            <p:txBody>
              <a:bodyPr/>
              <a:lstStyle/>
              <a:p>
                <a:endParaRPr lang="en-US"/>
              </a:p>
            </p:txBody>
          </p:sp>
          <p:sp>
            <p:nvSpPr>
              <p:cNvPr id="5" name="TextBox 5"/>
              <p:cNvSpPr txBox="1"/>
              <p:nvPr/>
            </p:nvSpPr>
            <p:spPr>
              <a:xfrm>
                <a:off x="0" y="-47625"/>
                <a:ext cx="786829" cy="1260944"/>
              </a:xfrm>
              <a:prstGeom prst="rect">
                <a:avLst/>
              </a:prstGeom>
            </p:spPr>
            <p:txBody>
              <a:bodyPr lIns="50800" tIns="50800" rIns="50800" bIns="50800" rtlCol="0" anchor="ctr"/>
              <a:lstStyle/>
              <a:p>
                <a:pPr algn="ctr">
                  <a:lnSpc>
                    <a:spcPts val="3640"/>
                  </a:lnSpc>
                </a:pPr>
                <a:endParaRPr/>
              </a:p>
            </p:txBody>
          </p:sp>
        </p:grpSp>
        <p:grpSp>
          <p:nvGrpSpPr>
            <p:cNvPr id="6" name="Group 6"/>
            <p:cNvGrpSpPr/>
            <p:nvPr/>
          </p:nvGrpSpPr>
          <p:grpSpPr>
            <a:xfrm>
              <a:off x="1007" y="3623777"/>
              <a:ext cx="3982317" cy="2518651"/>
              <a:chOff x="0" y="0"/>
              <a:chExt cx="786631" cy="497511"/>
            </a:xfrm>
          </p:grpSpPr>
          <p:sp>
            <p:nvSpPr>
              <p:cNvPr id="7" name="Freeform 7"/>
              <p:cNvSpPr/>
              <p:nvPr/>
            </p:nvSpPr>
            <p:spPr>
              <a:xfrm>
                <a:off x="0" y="0"/>
                <a:ext cx="786631" cy="497511"/>
              </a:xfrm>
              <a:custGeom>
                <a:avLst/>
                <a:gdLst/>
                <a:ahLst/>
                <a:cxnLst/>
                <a:rect l="l" t="t" r="r" b="b"/>
                <a:pathLst>
                  <a:path w="786631" h="497511">
                    <a:moveTo>
                      <a:pt x="51842" y="0"/>
                    </a:moveTo>
                    <a:lnTo>
                      <a:pt x="734789" y="0"/>
                    </a:lnTo>
                    <a:cubicBezTo>
                      <a:pt x="763420" y="0"/>
                      <a:pt x="786631" y="23210"/>
                      <a:pt x="786631" y="51842"/>
                    </a:cubicBezTo>
                    <a:lnTo>
                      <a:pt x="786631" y="445669"/>
                    </a:lnTo>
                    <a:cubicBezTo>
                      <a:pt x="786631" y="474301"/>
                      <a:pt x="763420" y="497511"/>
                      <a:pt x="734789" y="497511"/>
                    </a:cubicBezTo>
                    <a:lnTo>
                      <a:pt x="51842" y="497511"/>
                    </a:lnTo>
                    <a:cubicBezTo>
                      <a:pt x="23210" y="497511"/>
                      <a:pt x="0" y="474301"/>
                      <a:pt x="0" y="445669"/>
                    </a:cubicBezTo>
                    <a:lnTo>
                      <a:pt x="0" y="51842"/>
                    </a:lnTo>
                    <a:cubicBezTo>
                      <a:pt x="0" y="23210"/>
                      <a:pt x="23210" y="0"/>
                      <a:pt x="51842" y="0"/>
                    </a:cubicBezTo>
                    <a:close/>
                  </a:path>
                </a:pathLst>
              </a:custGeom>
              <a:gradFill rotWithShape="1">
                <a:gsLst>
                  <a:gs pos="0">
                    <a:srgbClr val="FFFAEF">
                      <a:alpha val="0"/>
                    </a:srgbClr>
                  </a:gs>
                  <a:gs pos="33333">
                    <a:srgbClr val="FFFAEF">
                      <a:alpha val="72500"/>
                    </a:srgbClr>
                  </a:gs>
                  <a:gs pos="66667">
                    <a:srgbClr val="FFFAEF">
                      <a:alpha val="100000"/>
                    </a:srgbClr>
                  </a:gs>
                  <a:gs pos="100000">
                    <a:srgbClr val="FFFAEF">
                      <a:alpha val="100000"/>
                    </a:srgbClr>
                  </a:gs>
                </a:gsLst>
                <a:lin ang="5400000"/>
              </a:gradFill>
            </p:spPr>
            <p:txBody>
              <a:bodyPr/>
              <a:lstStyle/>
              <a:p>
                <a:endParaRPr lang="en-US"/>
              </a:p>
            </p:txBody>
          </p:sp>
          <p:sp>
            <p:nvSpPr>
              <p:cNvPr id="8" name="TextBox 8"/>
              <p:cNvSpPr txBox="1"/>
              <p:nvPr/>
            </p:nvSpPr>
            <p:spPr>
              <a:xfrm>
                <a:off x="0" y="-47625"/>
                <a:ext cx="786631" cy="545136"/>
              </a:xfrm>
              <a:prstGeom prst="rect">
                <a:avLst/>
              </a:prstGeom>
            </p:spPr>
            <p:txBody>
              <a:bodyPr lIns="50800" tIns="50800" rIns="50800" bIns="50800" rtlCol="0" anchor="ctr"/>
              <a:lstStyle/>
              <a:p>
                <a:pPr algn="ctr">
                  <a:lnSpc>
                    <a:spcPts val="3640"/>
                  </a:lnSpc>
                </a:pPr>
                <a:endParaRPr/>
              </a:p>
            </p:txBody>
          </p:sp>
        </p:grpSp>
        <p:grpSp>
          <p:nvGrpSpPr>
            <p:cNvPr id="9" name="Group 9"/>
            <p:cNvGrpSpPr/>
            <p:nvPr/>
          </p:nvGrpSpPr>
          <p:grpSpPr>
            <a:xfrm>
              <a:off x="4414621" y="0"/>
              <a:ext cx="3983324" cy="6142427"/>
              <a:chOff x="0" y="0"/>
              <a:chExt cx="786829" cy="1213319"/>
            </a:xfrm>
          </p:grpSpPr>
          <p:sp>
            <p:nvSpPr>
              <p:cNvPr id="10" name="Freeform 10"/>
              <p:cNvSpPr/>
              <p:nvPr/>
            </p:nvSpPr>
            <p:spPr>
              <a:xfrm>
                <a:off x="0" y="0"/>
                <a:ext cx="786829" cy="1213319"/>
              </a:xfrm>
              <a:custGeom>
                <a:avLst/>
                <a:gdLst/>
                <a:ahLst/>
                <a:cxnLst/>
                <a:rect l="l" t="t" r="r" b="b"/>
                <a:pathLst>
                  <a:path w="786829" h="1213319">
                    <a:moveTo>
                      <a:pt x="51829" y="0"/>
                    </a:moveTo>
                    <a:lnTo>
                      <a:pt x="735001" y="0"/>
                    </a:lnTo>
                    <a:cubicBezTo>
                      <a:pt x="748746" y="0"/>
                      <a:pt x="761929" y="5461"/>
                      <a:pt x="771649" y="15180"/>
                    </a:cubicBezTo>
                    <a:cubicBezTo>
                      <a:pt x="781369" y="24900"/>
                      <a:pt x="786829" y="38083"/>
                      <a:pt x="786829" y="51829"/>
                    </a:cubicBezTo>
                    <a:lnTo>
                      <a:pt x="786829" y="1161490"/>
                    </a:lnTo>
                    <a:cubicBezTo>
                      <a:pt x="786829" y="1190114"/>
                      <a:pt x="763625" y="1213319"/>
                      <a:pt x="735001" y="1213319"/>
                    </a:cubicBezTo>
                    <a:lnTo>
                      <a:pt x="51829" y="1213319"/>
                    </a:lnTo>
                    <a:cubicBezTo>
                      <a:pt x="23205" y="1213319"/>
                      <a:pt x="0" y="1190114"/>
                      <a:pt x="0" y="1161490"/>
                    </a:cubicBezTo>
                    <a:lnTo>
                      <a:pt x="0" y="51829"/>
                    </a:lnTo>
                    <a:cubicBezTo>
                      <a:pt x="0" y="23205"/>
                      <a:pt x="23205" y="0"/>
                      <a:pt x="51829" y="0"/>
                    </a:cubicBezTo>
                    <a:close/>
                  </a:path>
                </a:pathLst>
              </a:custGeom>
              <a:solidFill>
                <a:srgbClr val="000000"/>
              </a:solidFill>
            </p:spPr>
            <p:txBody>
              <a:bodyPr/>
              <a:lstStyle/>
              <a:p>
                <a:endParaRPr lang="en-US"/>
              </a:p>
            </p:txBody>
          </p:sp>
          <p:sp>
            <p:nvSpPr>
              <p:cNvPr id="11" name="TextBox 11"/>
              <p:cNvSpPr txBox="1"/>
              <p:nvPr/>
            </p:nvSpPr>
            <p:spPr>
              <a:xfrm>
                <a:off x="0" y="-47625"/>
                <a:ext cx="786829" cy="1260944"/>
              </a:xfrm>
              <a:prstGeom prst="rect">
                <a:avLst/>
              </a:prstGeom>
            </p:spPr>
            <p:txBody>
              <a:bodyPr lIns="50800" tIns="50800" rIns="50800" bIns="50800" rtlCol="0" anchor="ctr"/>
              <a:lstStyle/>
              <a:p>
                <a:pPr algn="ctr">
                  <a:lnSpc>
                    <a:spcPts val="3640"/>
                  </a:lnSpc>
                </a:pPr>
                <a:endParaRPr/>
              </a:p>
            </p:txBody>
          </p:sp>
        </p:grpSp>
        <p:grpSp>
          <p:nvGrpSpPr>
            <p:cNvPr id="12" name="Group 12"/>
            <p:cNvGrpSpPr/>
            <p:nvPr/>
          </p:nvGrpSpPr>
          <p:grpSpPr>
            <a:xfrm>
              <a:off x="4415628" y="3623777"/>
              <a:ext cx="3982317" cy="2518651"/>
              <a:chOff x="0" y="0"/>
              <a:chExt cx="786631" cy="497511"/>
            </a:xfrm>
          </p:grpSpPr>
          <p:sp>
            <p:nvSpPr>
              <p:cNvPr id="13" name="Freeform 13"/>
              <p:cNvSpPr/>
              <p:nvPr/>
            </p:nvSpPr>
            <p:spPr>
              <a:xfrm>
                <a:off x="0" y="0"/>
                <a:ext cx="786631" cy="497511"/>
              </a:xfrm>
              <a:custGeom>
                <a:avLst/>
                <a:gdLst/>
                <a:ahLst/>
                <a:cxnLst/>
                <a:rect l="l" t="t" r="r" b="b"/>
                <a:pathLst>
                  <a:path w="786631" h="497511">
                    <a:moveTo>
                      <a:pt x="51842" y="0"/>
                    </a:moveTo>
                    <a:lnTo>
                      <a:pt x="734789" y="0"/>
                    </a:lnTo>
                    <a:cubicBezTo>
                      <a:pt x="763420" y="0"/>
                      <a:pt x="786631" y="23210"/>
                      <a:pt x="786631" y="51842"/>
                    </a:cubicBezTo>
                    <a:lnTo>
                      <a:pt x="786631" y="445669"/>
                    </a:lnTo>
                    <a:cubicBezTo>
                      <a:pt x="786631" y="474301"/>
                      <a:pt x="763420" y="497511"/>
                      <a:pt x="734789" y="497511"/>
                    </a:cubicBezTo>
                    <a:lnTo>
                      <a:pt x="51842" y="497511"/>
                    </a:lnTo>
                    <a:cubicBezTo>
                      <a:pt x="23210" y="497511"/>
                      <a:pt x="0" y="474301"/>
                      <a:pt x="0" y="445669"/>
                    </a:cubicBezTo>
                    <a:lnTo>
                      <a:pt x="0" y="51842"/>
                    </a:lnTo>
                    <a:cubicBezTo>
                      <a:pt x="0" y="23210"/>
                      <a:pt x="23210" y="0"/>
                      <a:pt x="51842" y="0"/>
                    </a:cubicBezTo>
                    <a:close/>
                  </a:path>
                </a:pathLst>
              </a:custGeom>
              <a:gradFill rotWithShape="1">
                <a:gsLst>
                  <a:gs pos="0">
                    <a:srgbClr val="FFFAEF">
                      <a:alpha val="0"/>
                    </a:srgbClr>
                  </a:gs>
                  <a:gs pos="33333">
                    <a:srgbClr val="FFFAEF">
                      <a:alpha val="72500"/>
                    </a:srgbClr>
                  </a:gs>
                  <a:gs pos="66667">
                    <a:srgbClr val="FFFAEF">
                      <a:alpha val="100000"/>
                    </a:srgbClr>
                  </a:gs>
                  <a:gs pos="100000">
                    <a:srgbClr val="FFFAEF">
                      <a:alpha val="100000"/>
                    </a:srgbClr>
                  </a:gs>
                </a:gsLst>
                <a:lin ang="5400000"/>
              </a:gradFill>
            </p:spPr>
            <p:txBody>
              <a:bodyPr/>
              <a:lstStyle/>
              <a:p>
                <a:endParaRPr lang="en-US"/>
              </a:p>
            </p:txBody>
          </p:sp>
          <p:sp>
            <p:nvSpPr>
              <p:cNvPr id="14" name="TextBox 14"/>
              <p:cNvSpPr txBox="1"/>
              <p:nvPr/>
            </p:nvSpPr>
            <p:spPr>
              <a:xfrm>
                <a:off x="0" y="-47625"/>
                <a:ext cx="786631" cy="545136"/>
              </a:xfrm>
              <a:prstGeom prst="rect">
                <a:avLst/>
              </a:prstGeom>
            </p:spPr>
            <p:txBody>
              <a:bodyPr lIns="50800" tIns="50800" rIns="50800" bIns="50800" rtlCol="0" anchor="ctr"/>
              <a:lstStyle/>
              <a:p>
                <a:pPr algn="ctr">
                  <a:lnSpc>
                    <a:spcPts val="3640"/>
                  </a:lnSpc>
                </a:pPr>
                <a:endParaRPr/>
              </a:p>
            </p:txBody>
          </p:sp>
        </p:grpSp>
        <p:grpSp>
          <p:nvGrpSpPr>
            <p:cNvPr id="15" name="Group 15"/>
            <p:cNvGrpSpPr/>
            <p:nvPr/>
          </p:nvGrpSpPr>
          <p:grpSpPr>
            <a:xfrm>
              <a:off x="8830249" y="0"/>
              <a:ext cx="3983324" cy="6142427"/>
              <a:chOff x="0" y="0"/>
              <a:chExt cx="786829" cy="1213319"/>
            </a:xfrm>
          </p:grpSpPr>
          <p:sp>
            <p:nvSpPr>
              <p:cNvPr id="16" name="Freeform 16"/>
              <p:cNvSpPr/>
              <p:nvPr/>
            </p:nvSpPr>
            <p:spPr>
              <a:xfrm>
                <a:off x="0" y="0"/>
                <a:ext cx="786829" cy="1213319"/>
              </a:xfrm>
              <a:custGeom>
                <a:avLst/>
                <a:gdLst/>
                <a:ahLst/>
                <a:cxnLst/>
                <a:rect l="l" t="t" r="r" b="b"/>
                <a:pathLst>
                  <a:path w="786829" h="1213319">
                    <a:moveTo>
                      <a:pt x="51829" y="0"/>
                    </a:moveTo>
                    <a:lnTo>
                      <a:pt x="735001" y="0"/>
                    </a:lnTo>
                    <a:cubicBezTo>
                      <a:pt x="748746" y="0"/>
                      <a:pt x="761929" y="5461"/>
                      <a:pt x="771649" y="15180"/>
                    </a:cubicBezTo>
                    <a:cubicBezTo>
                      <a:pt x="781369" y="24900"/>
                      <a:pt x="786829" y="38083"/>
                      <a:pt x="786829" y="51829"/>
                    </a:cubicBezTo>
                    <a:lnTo>
                      <a:pt x="786829" y="1161490"/>
                    </a:lnTo>
                    <a:cubicBezTo>
                      <a:pt x="786829" y="1190114"/>
                      <a:pt x="763625" y="1213319"/>
                      <a:pt x="735001" y="1213319"/>
                    </a:cubicBezTo>
                    <a:lnTo>
                      <a:pt x="51829" y="1213319"/>
                    </a:lnTo>
                    <a:cubicBezTo>
                      <a:pt x="23205" y="1213319"/>
                      <a:pt x="0" y="1190114"/>
                      <a:pt x="0" y="1161490"/>
                    </a:cubicBezTo>
                    <a:lnTo>
                      <a:pt x="0" y="51829"/>
                    </a:lnTo>
                    <a:cubicBezTo>
                      <a:pt x="0" y="23205"/>
                      <a:pt x="23205" y="0"/>
                      <a:pt x="51829" y="0"/>
                    </a:cubicBezTo>
                    <a:close/>
                  </a:path>
                </a:pathLst>
              </a:custGeom>
              <a:solidFill>
                <a:srgbClr val="000000"/>
              </a:solidFill>
            </p:spPr>
            <p:txBody>
              <a:bodyPr/>
              <a:lstStyle/>
              <a:p>
                <a:endParaRPr lang="en-US"/>
              </a:p>
            </p:txBody>
          </p:sp>
          <p:sp>
            <p:nvSpPr>
              <p:cNvPr id="17" name="TextBox 17"/>
              <p:cNvSpPr txBox="1"/>
              <p:nvPr/>
            </p:nvSpPr>
            <p:spPr>
              <a:xfrm>
                <a:off x="0" y="-47625"/>
                <a:ext cx="786829" cy="1260944"/>
              </a:xfrm>
              <a:prstGeom prst="rect">
                <a:avLst/>
              </a:prstGeom>
            </p:spPr>
            <p:txBody>
              <a:bodyPr lIns="50800" tIns="50800" rIns="50800" bIns="50800" rtlCol="0" anchor="ctr"/>
              <a:lstStyle/>
              <a:p>
                <a:pPr algn="ctr">
                  <a:lnSpc>
                    <a:spcPts val="3640"/>
                  </a:lnSpc>
                </a:pPr>
                <a:endParaRPr/>
              </a:p>
            </p:txBody>
          </p:sp>
        </p:grpSp>
        <p:grpSp>
          <p:nvGrpSpPr>
            <p:cNvPr id="18" name="Group 18"/>
            <p:cNvGrpSpPr/>
            <p:nvPr/>
          </p:nvGrpSpPr>
          <p:grpSpPr>
            <a:xfrm>
              <a:off x="8830249" y="3623777"/>
              <a:ext cx="3982317" cy="2518651"/>
              <a:chOff x="0" y="0"/>
              <a:chExt cx="786631" cy="497511"/>
            </a:xfrm>
          </p:grpSpPr>
          <p:sp>
            <p:nvSpPr>
              <p:cNvPr id="19" name="Freeform 19"/>
              <p:cNvSpPr/>
              <p:nvPr/>
            </p:nvSpPr>
            <p:spPr>
              <a:xfrm>
                <a:off x="0" y="0"/>
                <a:ext cx="786631" cy="497511"/>
              </a:xfrm>
              <a:custGeom>
                <a:avLst/>
                <a:gdLst/>
                <a:ahLst/>
                <a:cxnLst/>
                <a:rect l="l" t="t" r="r" b="b"/>
                <a:pathLst>
                  <a:path w="786631" h="497511">
                    <a:moveTo>
                      <a:pt x="51842" y="0"/>
                    </a:moveTo>
                    <a:lnTo>
                      <a:pt x="734789" y="0"/>
                    </a:lnTo>
                    <a:cubicBezTo>
                      <a:pt x="763420" y="0"/>
                      <a:pt x="786631" y="23210"/>
                      <a:pt x="786631" y="51842"/>
                    </a:cubicBezTo>
                    <a:lnTo>
                      <a:pt x="786631" y="445669"/>
                    </a:lnTo>
                    <a:cubicBezTo>
                      <a:pt x="786631" y="474301"/>
                      <a:pt x="763420" y="497511"/>
                      <a:pt x="734789" y="497511"/>
                    </a:cubicBezTo>
                    <a:lnTo>
                      <a:pt x="51842" y="497511"/>
                    </a:lnTo>
                    <a:cubicBezTo>
                      <a:pt x="23210" y="497511"/>
                      <a:pt x="0" y="474301"/>
                      <a:pt x="0" y="445669"/>
                    </a:cubicBezTo>
                    <a:lnTo>
                      <a:pt x="0" y="51842"/>
                    </a:lnTo>
                    <a:cubicBezTo>
                      <a:pt x="0" y="23210"/>
                      <a:pt x="23210" y="0"/>
                      <a:pt x="51842" y="0"/>
                    </a:cubicBezTo>
                    <a:close/>
                  </a:path>
                </a:pathLst>
              </a:custGeom>
              <a:gradFill rotWithShape="1">
                <a:gsLst>
                  <a:gs pos="0">
                    <a:srgbClr val="FFFAEF">
                      <a:alpha val="0"/>
                    </a:srgbClr>
                  </a:gs>
                  <a:gs pos="33333">
                    <a:srgbClr val="FFFAEF">
                      <a:alpha val="72500"/>
                    </a:srgbClr>
                  </a:gs>
                  <a:gs pos="66667">
                    <a:srgbClr val="FFFAEF">
                      <a:alpha val="100000"/>
                    </a:srgbClr>
                  </a:gs>
                  <a:gs pos="100000">
                    <a:srgbClr val="FFFAEF">
                      <a:alpha val="100000"/>
                    </a:srgbClr>
                  </a:gs>
                </a:gsLst>
                <a:lin ang="5400000"/>
              </a:gradFill>
            </p:spPr>
            <p:txBody>
              <a:bodyPr/>
              <a:lstStyle/>
              <a:p>
                <a:endParaRPr lang="en-US"/>
              </a:p>
            </p:txBody>
          </p:sp>
          <p:sp>
            <p:nvSpPr>
              <p:cNvPr id="20" name="TextBox 20"/>
              <p:cNvSpPr txBox="1"/>
              <p:nvPr/>
            </p:nvSpPr>
            <p:spPr>
              <a:xfrm>
                <a:off x="0" y="-47625"/>
                <a:ext cx="786631" cy="545136"/>
              </a:xfrm>
              <a:prstGeom prst="rect">
                <a:avLst/>
              </a:prstGeom>
            </p:spPr>
            <p:txBody>
              <a:bodyPr lIns="50800" tIns="50800" rIns="50800" bIns="50800" rtlCol="0" anchor="ctr"/>
              <a:lstStyle/>
              <a:p>
                <a:pPr algn="ctr">
                  <a:lnSpc>
                    <a:spcPts val="3640"/>
                  </a:lnSpc>
                </a:pPr>
                <a:endParaRPr/>
              </a:p>
            </p:txBody>
          </p:sp>
        </p:grpSp>
        <p:grpSp>
          <p:nvGrpSpPr>
            <p:cNvPr id="21" name="Group 21"/>
            <p:cNvGrpSpPr/>
            <p:nvPr/>
          </p:nvGrpSpPr>
          <p:grpSpPr>
            <a:xfrm>
              <a:off x="13245373" y="0"/>
              <a:ext cx="3983324" cy="6142427"/>
              <a:chOff x="0" y="0"/>
              <a:chExt cx="786829" cy="1213319"/>
            </a:xfrm>
          </p:grpSpPr>
          <p:sp>
            <p:nvSpPr>
              <p:cNvPr id="22" name="Freeform 22"/>
              <p:cNvSpPr/>
              <p:nvPr/>
            </p:nvSpPr>
            <p:spPr>
              <a:xfrm>
                <a:off x="0" y="0"/>
                <a:ext cx="786829" cy="1213319"/>
              </a:xfrm>
              <a:custGeom>
                <a:avLst/>
                <a:gdLst/>
                <a:ahLst/>
                <a:cxnLst/>
                <a:rect l="l" t="t" r="r" b="b"/>
                <a:pathLst>
                  <a:path w="786829" h="1213319">
                    <a:moveTo>
                      <a:pt x="51829" y="0"/>
                    </a:moveTo>
                    <a:lnTo>
                      <a:pt x="735001" y="0"/>
                    </a:lnTo>
                    <a:cubicBezTo>
                      <a:pt x="748746" y="0"/>
                      <a:pt x="761929" y="5461"/>
                      <a:pt x="771649" y="15180"/>
                    </a:cubicBezTo>
                    <a:cubicBezTo>
                      <a:pt x="781369" y="24900"/>
                      <a:pt x="786829" y="38083"/>
                      <a:pt x="786829" y="51829"/>
                    </a:cubicBezTo>
                    <a:lnTo>
                      <a:pt x="786829" y="1161490"/>
                    </a:lnTo>
                    <a:cubicBezTo>
                      <a:pt x="786829" y="1190114"/>
                      <a:pt x="763625" y="1213319"/>
                      <a:pt x="735001" y="1213319"/>
                    </a:cubicBezTo>
                    <a:lnTo>
                      <a:pt x="51829" y="1213319"/>
                    </a:lnTo>
                    <a:cubicBezTo>
                      <a:pt x="23205" y="1213319"/>
                      <a:pt x="0" y="1190114"/>
                      <a:pt x="0" y="1161490"/>
                    </a:cubicBezTo>
                    <a:lnTo>
                      <a:pt x="0" y="51829"/>
                    </a:lnTo>
                    <a:cubicBezTo>
                      <a:pt x="0" y="23205"/>
                      <a:pt x="23205" y="0"/>
                      <a:pt x="51829" y="0"/>
                    </a:cubicBezTo>
                    <a:close/>
                  </a:path>
                </a:pathLst>
              </a:custGeom>
              <a:solidFill>
                <a:srgbClr val="000000"/>
              </a:solidFill>
            </p:spPr>
            <p:txBody>
              <a:bodyPr/>
              <a:lstStyle/>
              <a:p>
                <a:endParaRPr lang="en-US"/>
              </a:p>
            </p:txBody>
          </p:sp>
          <p:sp>
            <p:nvSpPr>
              <p:cNvPr id="23" name="TextBox 23"/>
              <p:cNvSpPr txBox="1"/>
              <p:nvPr/>
            </p:nvSpPr>
            <p:spPr>
              <a:xfrm>
                <a:off x="0" y="-47625"/>
                <a:ext cx="786829" cy="1260944"/>
              </a:xfrm>
              <a:prstGeom prst="rect">
                <a:avLst/>
              </a:prstGeom>
            </p:spPr>
            <p:txBody>
              <a:bodyPr lIns="50800" tIns="50800" rIns="50800" bIns="50800" rtlCol="0" anchor="ctr"/>
              <a:lstStyle/>
              <a:p>
                <a:pPr algn="ctr">
                  <a:lnSpc>
                    <a:spcPts val="3640"/>
                  </a:lnSpc>
                </a:pPr>
                <a:endParaRPr/>
              </a:p>
            </p:txBody>
          </p:sp>
        </p:grpSp>
        <p:grpSp>
          <p:nvGrpSpPr>
            <p:cNvPr id="24" name="Group 24"/>
            <p:cNvGrpSpPr/>
            <p:nvPr/>
          </p:nvGrpSpPr>
          <p:grpSpPr>
            <a:xfrm>
              <a:off x="13244366" y="3623777"/>
              <a:ext cx="3982317" cy="2518651"/>
              <a:chOff x="0" y="0"/>
              <a:chExt cx="786631" cy="497511"/>
            </a:xfrm>
          </p:grpSpPr>
          <p:sp>
            <p:nvSpPr>
              <p:cNvPr id="25" name="Freeform 25"/>
              <p:cNvSpPr/>
              <p:nvPr/>
            </p:nvSpPr>
            <p:spPr>
              <a:xfrm>
                <a:off x="0" y="0"/>
                <a:ext cx="786631" cy="497511"/>
              </a:xfrm>
              <a:custGeom>
                <a:avLst/>
                <a:gdLst/>
                <a:ahLst/>
                <a:cxnLst/>
                <a:rect l="l" t="t" r="r" b="b"/>
                <a:pathLst>
                  <a:path w="786631" h="497511">
                    <a:moveTo>
                      <a:pt x="51842" y="0"/>
                    </a:moveTo>
                    <a:lnTo>
                      <a:pt x="734789" y="0"/>
                    </a:lnTo>
                    <a:cubicBezTo>
                      <a:pt x="763420" y="0"/>
                      <a:pt x="786631" y="23210"/>
                      <a:pt x="786631" y="51842"/>
                    </a:cubicBezTo>
                    <a:lnTo>
                      <a:pt x="786631" y="445669"/>
                    </a:lnTo>
                    <a:cubicBezTo>
                      <a:pt x="786631" y="474301"/>
                      <a:pt x="763420" y="497511"/>
                      <a:pt x="734789" y="497511"/>
                    </a:cubicBezTo>
                    <a:lnTo>
                      <a:pt x="51842" y="497511"/>
                    </a:lnTo>
                    <a:cubicBezTo>
                      <a:pt x="23210" y="497511"/>
                      <a:pt x="0" y="474301"/>
                      <a:pt x="0" y="445669"/>
                    </a:cubicBezTo>
                    <a:lnTo>
                      <a:pt x="0" y="51842"/>
                    </a:lnTo>
                    <a:cubicBezTo>
                      <a:pt x="0" y="23210"/>
                      <a:pt x="23210" y="0"/>
                      <a:pt x="51842" y="0"/>
                    </a:cubicBezTo>
                    <a:close/>
                  </a:path>
                </a:pathLst>
              </a:custGeom>
              <a:gradFill rotWithShape="1">
                <a:gsLst>
                  <a:gs pos="0">
                    <a:srgbClr val="FFFAEF">
                      <a:alpha val="0"/>
                    </a:srgbClr>
                  </a:gs>
                  <a:gs pos="33333">
                    <a:srgbClr val="FFFAEF">
                      <a:alpha val="72500"/>
                    </a:srgbClr>
                  </a:gs>
                  <a:gs pos="66667">
                    <a:srgbClr val="FFFAEF">
                      <a:alpha val="100000"/>
                    </a:srgbClr>
                  </a:gs>
                  <a:gs pos="100000">
                    <a:srgbClr val="FFFAEF">
                      <a:alpha val="100000"/>
                    </a:srgbClr>
                  </a:gs>
                </a:gsLst>
                <a:lin ang="5400000"/>
              </a:gradFill>
            </p:spPr>
            <p:txBody>
              <a:bodyPr/>
              <a:lstStyle/>
              <a:p>
                <a:endParaRPr lang="en-US"/>
              </a:p>
            </p:txBody>
          </p:sp>
          <p:sp>
            <p:nvSpPr>
              <p:cNvPr id="26" name="TextBox 26"/>
              <p:cNvSpPr txBox="1"/>
              <p:nvPr/>
            </p:nvSpPr>
            <p:spPr>
              <a:xfrm>
                <a:off x="0" y="-47625"/>
                <a:ext cx="786631" cy="545136"/>
              </a:xfrm>
              <a:prstGeom prst="rect">
                <a:avLst/>
              </a:prstGeom>
            </p:spPr>
            <p:txBody>
              <a:bodyPr lIns="50800" tIns="50800" rIns="50800" bIns="50800" rtlCol="0" anchor="ctr"/>
              <a:lstStyle/>
              <a:p>
                <a:pPr algn="ctr">
                  <a:lnSpc>
                    <a:spcPts val="3640"/>
                  </a:lnSpc>
                </a:pPr>
                <a:endParaRPr/>
              </a:p>
            </p:txBody>
          </p:sp>
        </p:grpSp>
        <p:grpSp>
          <p:nvGrpSpPr>
            <p:cNvPr id="27" name="Group 27"/>
            <p:cNvGrpSpPr/>
            <p:nvPr/>
          </p:nvGrpSpPr>
          <p:grpSpPr>
            <a:xfrm>
              <a:off x="17657979" y="0"/>
              <a:ext cx="3983324" cy="6142427"/>
              <a:chOff x="0" y="0"/>
              <a:chExt cx="786829" cy="1213319"/>
            </a:xfrm>
          </p:grpSpPr>
          <p:sp>
            <p:nvSpPr>
              <p:cNvPr id="28" name="Freeform 28"/>
              <p:cNvSpPr/>
              <p:nvPr/>
            </p:nvSpPr>
            <p:spPr>
              <a:xfrm>
                <a:off x="0" y="0"/>
                <a:ext cx="786829" cy="1213319"/>
              </a:xfrm>
              <a:custGeom>
                <a:avLst/>
                <a:gdLst/>
                <a:ahLst/>
                <a:cxnLst/>
                <a:rect l="l" t="t" r="r" b="b"/>
                <a:pathLst>
                  <a:path w="786829" h="1213319">
                    <a:moveTo>
                      <a:pt x="51829" y="0"/>
                    </a:moveTo>
                    <a:lnTo>
                      <a:pt x="735001" y="0"/>
                    </a:lnTo>
                    <a:cubicBezTo>
                      <a:pt x="748746" y="0"/>
                      <a:pt x="761929" y="5461"/>
                      <a:pt x="771649" y="15180"/>
                    </a:cubicBezTo>
                    <a:cubicBezTo>
                      <a:pt x="781369" y="24900"/>
                      <a:pt x="786829" y="38083"/>
                      <a:pt x="786829" y="51829"/>
                    </a:cubicBezTo>
                    <a:lnTo>
                      <a:pt x="786829" y="1161490"/>
                    </a:lnTo>
                    <a:cubicBezTo>
                      <a:pt x="786829" y="1190114"/>
                      <a:pt x="763625" y="1213319"/>
                      <a:pt x="735001" y="1213319"/>
                    </a:cubicBezTo>
                    <a:lnTo>
                      <a:pt x="51829" y="1213319"/>
                    </a:lnTo>
                    <a:cubicBezTo>
                      <a:pt x="23205" y="1213319"/>
                      <a:pt x="0" y="1190114"/>
                      <a:pt x="0" y="1161490"/>
                    </a:cubicBezTo>
                    <a:lnTo>
                      <a:pt x="0" y="51829"/>
                    </a:lnTo>
                    <a:cubicBezTo>
                      <a:pt x="0" y="23205"/>
                      <a:pt x="23205" y="0"/>
                      <a:pt x="51829" y="0"/>
                    </a:cubicBezTo>
                    <a:close/>
                  </a:path>
                </a:pathLst>
              </a:custGeom>
              <a:solidFill>
                <a:srgbClr val="000000"/>
              </a:solidFill>
            </p:spPr>
            <p:txBody>
              <a:bodyPr/>
              <a:lstStyle/>
              <a:p>
                <a:endParaRPr lang="en-US"/>
              </a:p>
            </p:txBody>
          </p:sp>
          <p:sp>
            <p:nvSpPr>
              <p:cNvPr id="29" name="TextBox 29"/>
              <p:cNvSpPr txBox="1"/>
              <p:nvPr/>
            </p:nvSpPr>
            <p:spPr>
              <a:xfrm>
                <a:off x="0" y="-47625"/>
                <a:ext cx="786829" cy="1260944"/>
              </a:xfrm>
              <a:prstGeom prst="rect">
                <a:avLst/>
              </a:prstGeom>
            </p:spPr>
            <p:txBody>
              <a:bodyPr lIns="50800" tIns="50800" rIns="50800" bIns="50800" rtlCol="0" anchor="ctr"/>
              <a:lstStyle/>
              <a:p>
                <a:pPr algn="ctr">
                  <a:lnSpc>
                    <a:spcPts val="3640"/>
                  </a:lnSpc>
                </a:pPr>
                <a:endParaRPr/>
              </a:p>
            </p:txBody>
          </p:sp>
        </p:grpSp>
        <p:grpSp>
          <p:nvGrpSpPr>
            <p:cNvPr id="30" name="Group 30"/>
            <p:cNvGrpSpPr/>
            <p:nvPr/>
          </p:nvGrpSpPr>
          <p:grpSpPr>
            <a:xfrm>
              <a:off x="0" y="0"/>
              <a:ext cx="3982317" cy="6142427"/>
              <a:chOff x="0" y="0"/>
              <a:chExt cx="965477" cy="1489176"/>
            </a:xfrm>
          </p:grpSpPr>
          <p:sp>
            <p:nvSpPr>
              <p:cNvPr id="31" name="Freeform 31"/>
              <p:cNvSpPr/>
              <p:nvPr/>
            </p:nvSpPr>
            <p:spPr>
              <a:xfrm>
                <a:off x="0" y="0"/>
                <a:ext cx="965477" cy="1489176"/>
              </a:xfrm>
              <a:custGeom>
                <a:avLst/>
                <a:gdLst/>
                <a:ahLst/>
                <a:cxnLst/>
                <a:rect l="l" t="t" r="r" b="b"/>
                <a:pathLst>
                  <a:path w="965477" h="1489176">
                    <a:moveTo>
                      <a:pt x="51842" y="0"/>
                    </a:moveTo>
                    <a:lnTo>
                      <a:pt x="913635" y="0"/>
                    </a:lnTo>
                    <a:cubicBezTo>
                      <a:pt x="942267" y="0"/>
                      <a:pt x="965477" y="23210"/>
                      <a:pt x="965477" y="51842"/>
                    </a:cubicBezTo>
                    <a:lnTo>
                      <a:pt x="965477" y="1437334"/>
                    </a:lnTo>
                    <a:cubicBezTo>
                      <a:pt x="965477" y="1465966"/>
                      <a:pt x="942267" y="1489176"/>
                      <a:pt x="913635" y="1489176"/>
                    </a:cubicBezTo>
                    <a:lnTo>
                      <a:pt x="51842" y="1489176"/>
                    </a:lnTo>
                    <a:cubicBezTo>
                      <a:pt x="23210" y="1489176"/>
                      <a:pt x="0" y="1465966"/>
                      <a:pt x="0" y="1437334"/>
                    </a:cubicBezTo>
                    <a:lnTo>
                      <a:pt x="0" y="51842"/>
                    </a:lnTo>
                    <a:cubicBezTo>
                      <a:pt x="0" y="23210"/>
                      <a:pt x="23210" y="0"/>
                      <a:pt x="51842" y="0"/>
                    </a:cubicBezTo>
                    <a:close/>
                  </a:path>
                </a:pathLst>
              </a:custGeom>
              <a:blipFill>
                <a:blip r:embed="rId3">
                  <a:alphaModFix amt="70000"/>
                </a:blip>
                <a:stretch>
                  <a:fillRect l="-1320" r="-1320"/>
                </a:stretch>
              </a:blipFill>
            </p:spPr>
            <p:txBody>
              <a:bodyPr/>
              <a:lstStyle/>
              <a:p>
                <a:endParaRPr lang="en-US"/>
              </a:p>
            </p:txBody>
          </p:sp>
        </p:grpSp>
        <p:grpSp>
          <p:nvGrpSpPr>
            <p:cNvPr id="32" name="Group 32"/>
            <p:cNvGrpSpPr/>
            <p:nvPr/>
          </p:nvGrpSpPr>
          <p:grpSpPr>
            <a:xfrm>
              <a:off x="4415628" y="0"/>
              <a:ext cx="3982317" cy="6142427"/>
              <a:chOff x="0" y="0"/>
              <a:chExt cx="965477" cy="1489176"/>
            </a:xfrm>
          </p:grpSpPr>
          <p:sp>
            <p:nvSpPr>
              <p:cNvPr id="33" name="Freeform 33"/>
              <p:cNvSpPr/>
              <p:nvPr/>
            </p:nvSpPr>
            <p:spPr>
              <a:xfrm>
                <a:off x="0" y="0"/>
                <a:ext cx="965477" cy="1489176"/>
              </a:xfrm>
              <a:custGeom>
                <a:avLst/>
                <a:gdLst/>
                <a:ahLst/>
                <a:cxnLst/>
                <a:rect l="l" t="t" r="r" b="b"/>
                <a:pathLst>
                  <a:path w="965477" h="1489176">
                    <a:moveTo>
                      <a:pt x="51842" y="0"/>
                    </a:moveTo>
                    <a:lnTo>
                      <a:pt x="913635" y="0"/>
                    </a:lnTo>
                    <a:cubicBezTo>
                      <a:pt x="942267" y="0"/>
                      <a:pt x="965477" y="23210"/>
                      <a:pt x="965477" y="51842"/>
                    </a:cubicBezTo>
                    <a:lnTo>
                      <a:pt x="965477" y="1437334"/>
                    </a:lnTo>
                    <a:cubicBezTo>
                      <a:pt x="965477" y="1465966"/>
                      <a:pt x="942267" y="1489176"/>
                      <a:pt x="913635" y="1489176"/>
                    </a:cubicBezTo>
                    <a:lnTo>
                      <a:pt x="51842" y="1489176"/>
                    </a:lnTo>
                    <a:cubicBezTo>
                      <a:pt x="23210" y="1489176"/>
                      <a:pt x="0" y="1465966"/>
                      <a:pt x="0" y="1437334"/>
                    </a:cubicBezTo>
                    <a:lnTo>
                      <a:pt x="0" y="51842"/>
                    </a:lnTo>
                    <a:cubicBezTo>
                      <a:pt x="0" y="23210"/>
                      <a:pt x="23210" y="0"/>
                      <a:pt x="51842" y="0"/>
                    </a:cubicBezTo>
                    <a:close/>
                  </a:path>
                </a:pathLst>
              </a:custGeom>
              <a:blipFill>
                <a:blip r:embed="rId4">
                  <a:alphaModFix amt="70000"/>
                </a:blip>
                <a:stretch>
                  <a:fillRect l="-56557" r="-56557"/>
                </a:stretch>
              </a:blipFill>
            </p:spPr>
            <p:txBody>
              <a:bodyPr/>
              <a:lstStyle/>
              <a:p>
                <a:endParaRPr lang="en-US"/>
              </a:p>
            </p:txBody>
          </p:sp>
        </p:grpSp>
        <p:grpSp>
          <p:nvGrpSpPr>
            <p:cNvPr id="34" name="Group 34"/>
            <p:cNvGrpSpPr/>
            <p:nvPr/>
          </p:nvGrpSpPr>
          <p:grpSpPr>
            <a:xfrm>
              <a:off x="8829745" y="0"/>
              <a:ext cx="3982317" cy="6142427"/>
              <a:chOff x="0" y="0"/>
              <a:chExt cx="965477" cy="1489176"/>
            </a:xfrm>
          </p:grpSpPr>
          <p:sp>
            <p:nvSpPr>
              <p:cNvPr id="35" name="Freeform 35"/>
              <p:cNvSpPr/>
              <p:nvPr/>
            </p:nvSpPr>
            <p:spPr>
              <a:xfrm>
                <a:off x="0" y="0"/>
                <a:ext cx="965477" cy="1489176"/>
              </a:xfrm>
              <a:custGeom>
                <a:avLst/>
                <a:gdLst/>
                <a:ahLst/>
                <a:cxnLst/>
                <a:rect l="l" t="t" r="r" b="b"/>
                <a:pathLst>
                  <a:path w="965477" h="1489176">
                    <a:moveTo>
                      <a:pt x="51842" y="0"/>
                    </a:moveTo>
                    <a:lnTo>
                      <a:pt x="913635" y="0"/>
                    </a:lnTo>
                    <a:cubicBezTo>
                      <a:pt x="942267" y="0"/>
                      <a:pt x="965477" y="23210"/>
                      <a:pt x="965477" y="51842"/>
                    </a:cubicBezTo>
                    <a:lnTo>
                      <a:pt x="965477" y="1437334"/>
                    </a:lnTo>
                    <a:cubicBezTo>
                      <a:pt x="965477" y="1465966"/>
                      <a:pt x="942267" y="1489176"/>
                      <a:pt x="913635" y="1489176"/>
                    </a:cubicBezTo>
                    <a:lnTo>
                      <a:pt x="51842" y="1489176"/>
                    </a:lnTo>
                    <a:cubicBezTo>
                      <a:pt x="23210" y="1489176"/>
                      <a:pt x="0" y="1465966"/>
                      <a:pt x="0" y="1437334"/>
                    </a:cubicBezTo>
                    <a:lnTo>
                      <a:pt x="0" y="51842"/>
                    </a:lnTo>
                    <a:cubicBezTo>
                      <a:pt x="0" y="23210"/>
                      <a:pt x="23210" y="0"/>
                      <a:pt x="51842" y="0"/>
                    </a:cubicBezTo>
                    <a:close/>
                  </a:path>
                </a:pathLst>
              </a:custGeom>
              <a:blipFill>
                <a:blip r:embed="rId5">
                  <a:alphaModFix amt="72000"/>
                </a:blip>
                <a:stretch>
                  <a:fillRect l="-52828" r="-52828"/>
                </a:stretch>
              </a:blipFill>
            </p:spPr>
            <p:txBody>
              <a:bodyPr/>
              <a:lstStyle/>
              <a:p>
                <a:endParaRPr lang="en-US"/>
              </a:p>
            </p:txBody>
          </p:sp>
        </p:grpSp>
        <p:grpSp>
          <p:nvGrpSpPr>
            <p:cNvPr id="36" name="Group 36"/>
            <p:cNvGrpSpPr/>
            <p:nvPr/>
          </p:nvGrpSpPr>
          <p:grpSpPr>
            <a:xfrm>
              <a:off x="13244114" y="0"/>
              <a:ext cx="3982317" cy="6142427"/>
              <a:chOff x="0" y="0"/>
              <a:chExt cx="965477" cy="1489176"/>
            </a:xfrm>
          </p:grpSpPr>
          <p:sp>
            <p:nvSpPr>
              <p:cNvPr id="37" name="Freeform 37"/>
              <p:cNvSpPr/>
              <p:nvPr/>
            </p:nvSpPr>
            <p:spPr>
              <a:xfrm>
                <a:off x="0" y="0"/>
                <a:ext cx="965477" cy="1489176"/>
              </a:xfrm>
              <a:custGeom>
                <a:avLst/>
                <a:gdLst/>
                <a:ahLst/>
                <a:cxnLst/>
                <a:rect l="l" t="t" r="r" b="b"/>
                <a:pathLst>
                  <a:path w="965477" h="1489176">
                    <a:moveTo>
                      <a:pt x="51842" y="0"/>
                    </a:moveTo>
                    <a:lnTo>
                      <a:pt x="913635" y="0"/>
                    </a:lnTo>
                    <a:cubicBezTo>
                      <a:pt x="942267" y="0"/>
                      <a:pt x="965477" y="23210"/>
                      <a:pt x="965477" y="51842"/>
                    </a:cubicBezTo>
                    <a:lnTo>
                      <a:pt x="965477" y="1437334"/>
                    </a:lnTo>
                    <a:cubicBezTo>
                      <a:pt x="965477" y="1465966"/>
                      <a:pt x="942267" y="1489176"/>
                      <a:pt x="913635" y="1489176"/>
                    </a:cubicBezTo>
                    <a:lnTo>
                      <a:pt x="51842" y="1489176"/>
                    </a:lnTo>
                    <a:cubicBezTo>
                      <a:pt x="23210" y="1489176"/>
                      <a:pt x="0" y="1465966"/>
                      <a:pt x="0" y="1437334"/>
                    </a:cubicBezTo>
                    <a:lnTo>
                      <a:pt x="0" y="51842"/>
                    </a:lnTo>
                    <a:cubicBezTo>
                      <a:pt x="0" y="23210"/>
                      <a:pt x="23210" y="0"/>
                      <a:pt x="51842" y="0"/>
                    </a:cubicBezTo>
                    <a:close/>
                  </a:path>
                </a:pathLst>
              </a:custGeom>
              <a:blipFill>
                <a:blip r:embed="rId6">
                  <a:alphaModFix amt="70000"/>
                </a:blip>
                <a:stretch>
                  <a:fillRect t="-5294" b="-5294"/>
                </a:stretch>
              </a:blipFill>
            </p:spPr>
            <p:txBody>
              <a:bodyPr/>
              <a:lstStyle/>
              <a:p>
                <a:endParaRPr lang="en-US"/>
              </a:p>
            </p:txBody>
          </p:sp>
        </p:grpSp>
        <p:grpSp>
          <p:nvGrpSpPr>
            <p:cNvPr id="38" name="Group 38"/>
            <p:cNvGrpSpPr/>
            <p:nvPr/>
          </p:nvGrpSpPr>
          <p:grpSpPr>
            <a:xfrm>
              <a:off x="17658986" y="0"/>
              <a:ext cx="3982317" cy="6142427"/>
              <a:chOff x="0" y="0"/>
              <a:chExt cx="965477" cy="1489176"/>
            </a:xfrm>
          </p:grpSpPr>
          <p:sp>
            <p:nvSpPr>
              <p:cNvPr id="39" name="Freeform 39"/>
              <p:cNvSpPr/>
              <p:nvPr/>
            </p:nvSpPr>
            <p:spPr>
              <a:xfrm>
                <a:off x="0" y="0"/>
                <a:ext cx="965477" cy="1489176"/>
              </a:xfrm>
              <a:custGeom>
                <a:avLst/>
                <a:gdLst/>
                <a:ahLst/>
                <a:cxnLst/>
                <a:rect l="l" t="t" r="r" b="b"/>
                <a:pathLst>
                  <a:path w="965477" h="1489176">
                    <a:moveTo>
                      <a:pt x="51842" y="0"/>
                    </a:moveTo>
                    <a:lnTo>
                      <a:pt x="913635" y="0"/>
                    </a:lnTo>
                    <a:cubicBezTo>
                      <a:pt x="942267" y="0"/>
                      <a:pt x="965477" y="23210"/>
                      <a:pt x="965477" y="51842"/>
                    </a:cubicBezTo>
                    <a:lnTo>
                      <a:pt x="965477" y="1437334"/>
                    </a:lnTo>
                    <a:cubicBezTo>
                      <a:pt x="965477" y="1465966"/>
                      <a:pt x="942267" y="1489176"/>
                      <a:pt x="913635" y="1489176"/>
                    </a:cubicBezTo>
                    <a:lnTo>
                      <a:pt x="51842" y="1489176"/>
                    </a:lnTo>
                    <a:cubicBezTo>
                      <a:pt x="23210" y="1489176"/>
                      <a:pt x="0" y="1465966"/>
                      <a:pt x="0" y="1437334"/>
                    </a:cubicBezTo>
                    <a:lnTo>
                      <a:pt x="0" y="51842"/>
                    </a:lnTo>
                    <a:cubicBezTo>
                      <a:pt x="0" y="23210"/>
                      <a:pt x="23210" y="0"/>
                      <a:pt x="51842" y="0"/>
                    </a:cubicBezTo>
                    <a:close/>
                  </a:path>
                </a:pathLst>
              </a:custGeom>
              <a:blipFill>
                <a:blip r:embed="rId7">
                  <a:alphaModFix amt="70000"/>
                </a:blip>
                <a:stretch>
                  <a:fillRect l="-1460" r="-1460"/>
                </a:stretch>
              </a:blipFill>
            </p:spPr>
            <p:txBody>
              <a:bodyPr/>
              <a:lstStyle/>
              <a:p>
                <a:endParaRPr lang="en-US"/>
              </a:p>
            </p:txBody>
          </p:sp>
        </p:grpSp>
        <p:grpSp>
          <p:nvGrpSpPr>
            <p:cNvPr id="40" name="Group 40"/>
            <p:cNvGrpSpPr/>
            <p:nvPr/>
          </p:nvGrpSpPr>
          <p:grpSpPr>
            <a:xfrm>
              <a:off x="17658986" y="3623777"/>
              <a:ext cx="3982317" cy="2518651"/>
              <a:chOff x="0" y="0"/>
              <a:chExt cx="786631" cy="497511"/>
            </a:xfrm>
          </p:grpSpPr>
          <p:sp>
            <p:nvSpPr>
              <p:cNvPr id="41" name="Freeform 41"/>
              <p:cNvSpPr/>
              <p:nvPr/>
            </p:nvSpPr>
            <p:spPr>
              <a:xfrm>
                <a:off x="0" y="0"/>
                <a:ext cx="786631" cy="497511"/>
              </a:xfrm>
              <a:custGeom>
                <a:avLst/>
                <a:gdLst/>
                <a:ahLst/>
                <a:cxnLst/>
                <a:rect l="l" t="t" r="r" b="b"/>
                <a:pathLst>
                  <a:path w="786631" h="497511">
                    <a:moveTo>
                      <a:pt x="51842" y="0"/>
                    </a:moveTo>
                    <a:lnTo>
                      <a:pt x="734789" y="0"/>
                    </a:lnTo>
                    <a:cubicBezTo>
                      <a:pt x="763420" y="0"/>
                      <a:pt x="786631" y="23210"/>
                      <a:pt x="786631" y="51842"/>
                    </a:cubicBezTo>
                    <a:lnTo>
                      <a:pt x="786631" y="445669"/>
                    </a:lnTo>
                    <a:cubicBezTo>
                      <a:pt x="786631" y="474301"/>
                      <a:pt x="763420" y="497511"/>
                      <a:pt x="734789" y="497511"/>
                    </a:cubicBezTo>
                    <a:lnTo>
                      <a:pt x="51842" y="497511"/>
                    </a:lnTo>
                    <a:cubicBezTo>
                      <a:pt x="23210" y="497511"/>
                      <a:pt x="0" y="474301"/>
                      <a:pt x="0" y="445669"/>
                    </a:cubicBezTo>
                    <a:lnTo>
                      <a:pt x="0" y="51842"/>
                    </a:lnTo>
                    <a:cubicBezTo>
                      <a:pt x="0" y="23210"/>
                      <a:pt x="23210" y="0"/>
                      <a:pt x="51842" y="0"/>
                    </a:cubicBezTo>
                    <a:close/>
                  </a:path>
                </a:pathLst>
              </a:custGeom>
              <a:gradFill rotWithShape="1">
                <a:gsLst>
                  <a:gs pos="0">
                    <a:srgbClr val="FFFAEF">
                      <a:alpha val="0"/>
                    </a:srgbClr>
                  </a:gs>
                  <a:gs pos="33333">
                    <a:srgbClr val="FFFAEF">
                      <a:alpha val="72500"/>
                    </a:srgbClr>
                  </a:gs>
                  <a:gs pos="66667">
                    <a:srgbClr val="FFFAEF">
                      <a:alpha val="100000"/>
                    </a:srgbClr>
                  </a:gs>
                  <a:gs pos="100000">
                    <a:srgbClr val="FFFAEF">
                      <a:alpha val="100000"/>
                    </a:srgbClr>
                  </a:gs>
                </a:gsLst>
                <a:lin ang="5400000"/>
              </a:gradFill>
            </p:spPr>
            <p:txBody>
              <a:bodyPr/>
              <a:lstStyle/>
              <a:p>
                <a:endParaRPr lang="en-US"/>
              </a:p>
            </p:txBody>
          </p:sp>
          <p:sp>
            <p:nvSpPr>
              <p:cNvPr id="42" name="TextBox 42"/>
              <p:cNvSpPr txBox="1"/>
              <p:nvPr/>
            </p:nvSpPr>
            <p:spPr>
              <a:xfrm>
                <a:off x="0" y="-47625"/>
                <a:ext cx="786631" cy="545136"/>
              </a:xfrm>
              <a:prstGeom prst="rect">
                <a:avLst/>
              </a:prstGeom>
            </p:spPr>
            <p:txBody>
              <a:bodyPr lIns="50800" tIns="50800" rIns="50800" bIns="50800" rtlCol="0" anchor="ctr"/>
              <a:lstStyle/>
              <a:p>
                <a:pPr algn="ctr">
                  <a:lnSpc>
                    <a:spcPts val="3640"/>
                  </a:lnSpc>
                </a:pPr>
                <a:endParaRPr/>
              </a:p>
            </p:txBody>
          </p:sp>
        </p:grpSp>
      </p:grpSp>
      <p:sp>
        <p:nvSpPr>
          <p:cNvPr id="43" name="TextBox 43"/>
          <p:cNvSpPr txBox="1"/>
          <p:nvPr/>
        </p:nvSpPr>
        <p:spPr>
          <a:xfrm>
            <a:off x="4532410" y="112746"/>
            <a:ext cx="9224691" cy="1219200"/>
          </a:xfrm>
          <a:prstGeom prst="rect">
            <a:avLst/>
          </a:prstGeom>
        </p:spPr>
        <p:txBody>
          <a:bodyPr lIns="0" tIns="0" rIns="0" bIns="0" rtlCol="0" anchor="t">
            <a:spAutoFit/>
          </a:bodyPr>
          <a:lstStyle/>
          <a:p>
            <a:pPr algn="l">
              <a:lnSpc>
                <a:spcPts val="9600"/>
              </a:lnSpc>
            </a:pPr>
            <a:r>
              <a:rPr lang="en-US" sz="8000" b="1">
                <a:solidFill>
                  <a:srgbClr val="81774D"/>
                </a:solidFill>
                <a:latin typeface="Oswald Bold"/>
                <a:ea typeface="Oswald Bold"/>
                <a:cs typeface="Oswald Bold"/>
                <a:sym typeface="Oswald Bold"/>
              </a:rPr>
              <a:t>WHAT MATTERS MOST</a:t>
            </a:r>
          </a:p>
        </p:txBody>
      </p:sp>
      <p:sp>
        <p:nvSpPr>
          <p:cNvPr id="44" name="TextBox 44"/>
          <p:cNvSpPr txBox="1"/>
          <p:nvPr/>
        </p:nvSpPr>
        <p:spPr>
          <a:xfrm>
            <a:off x="1828800" y="1322731"/>
            <a:ext cx="14134951" cy="671462"/>
          </a:xfrm>
          <a:prstGeom prst="rect">
            <a:avLst/>
          </a:prstGeom>
        </p:spPr>
        <p:txBody>
          <a:bodyPr wrap="square" lIns="0" tIns="0" rIns="0" bIns="0" rtlCol="0" anchor="t">
            <a:spAutoFit/>
          </a:bodyPr>
          <a:lstStyle/>
          <a:p>
            <a:pPr algn="ctr">
              <a:lnSpc>
                <a:spcPts val="5515"/>
              </a:lnSpc>
              <a:spcBef>
                <a:spcPct val="0"/>
              </a:spcBef>
            </a:pPr>
            <a:r>
              <a:rPr lang="en-US" sz="3939" b="1" dirty="0">
                <a:solidFill>
                  <a:srgbClr val="000000"/>
                </a:solidFill>
                <a:latin typeface="TT Interphases Bold"/>
                <a:ea typeface="TT Interphases Bold"/>
                <a:cs typeface="TT Interphases Bold"/>
                <a:sym typeface="TT Interphases Bold"/>
              </a:rPr>
              <a:t>What’s the most important factor for surviving a disaster?</a:t>
            </a:r>
          </a:p>
        </p:txBody>
      </p:sp>
      <p:sp>
        <p:nvSpPr>
          <p:cNvPr id="45" name="TextBox 45"/>
          <p:cNvSpPr txBox="1"/>
          <p:nvPr/>
        </p:nvSpPr>
        <p:spPr>
          <a:xfrm>
            <a:off x="3187982" y="7110756"/>
            <a:ext cx="11912036" cy="2860708"/>
          </a:xfrm>
          <a:prstGeom prst="rect">
            <a:avLst/>
          </a:prstGeom>
        </p:spPr>
        <p:txBody>
          <a:bodyPr lIns="0" tIns="0" rIns="0" bIns="0" rtlCol="0" anchor="t">
            <a:spAutoFit/>
          </a:bodyPr>
          <a:lstStyle/>
          <a:p>
            <a:pPr algn="ctr">
              <a:lnSpc>
                <a:spcPts val="11001"/>
              </a:lnSpc>
            </a:pPr>
            <a:r>
              <a:rPr lang="en-US" sz="11001" dirty="0">
                <a:solidFill>
                  <a:srgbClr val="F7BE01"/>
                </a:solidFill>
                <a:latin typeface="Montserrat"/>
                <a:ea typeface="Montserrat"/>
                <a:cs typeface="Montserrat"/>
                <a:sym typeface="Montserrat"/>
              </a:rPr>
              <a:t>Social</a:t>
            </a:r>
          </a:p>
          <a:p>
            <a:pPr algn="ctr">
              <a:lnSpc>
                <a:spcPts val="11001"/>
              </a:lnSpc>
            </a:pPr>
            <a:r>
              <a:rPr lang="en-US" sz="11001" dirty="0">
                <a:solidFill>
                  <a:srgbClr val="F7BE01"/>
                </a:solidFill>
                <a:latin typeface="Montserrat"/>
                <a:ea typeface="Montserrat"/>
                <a:cs typeface="Montserrat"/>
                <a:sym typeface="Montserrat"/>
              </a:rPr>
              <a:t>CONNECTION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a:off x="8236503" y="6361767"/>
            <a:ext cx="3818210" cy="2543883"/>
          </a:xfrm>
          <a:custGeom>
            <a:avLst/>
            <a:gdLst/>
            <a:ahLst/>
            <a:cxnLst/>
            <a:rect l="l" t="t" r="r" b="b"/>
            <a:pathLst>
              <a:path w="3818210" h="2543883">
                <a:moveTo>
                  <a:pt x="0" y="0"/>
                </a:moveTo>
                <a:lnTo>
                  <a:pt x="3818210" y="0"/>
                </a:lnTo>
                <a:lnTo>
                  <a:pt x="3818210" y="2543883"/>
                </a:lnTo>
                <a:lnTo>
                  <a:pt x="0" y="2543883"/>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36904" y="5104890"/>
            <a:ext cx="18772319" cy="5339296"/>
            <a:chOff x="0" y="0"/>
            <a:chExt cx="5696102" cy="1620108"/>
          </a:xfrm>
        </p:grpSpPr>
        <p:sp>
          <p:nvSpPr>
            <p:cNvPr id="4" name="Freeform 4"/>
            <p:cNvSpPr/>
            <p:nvPr/>
          </p:nvSpPr>
          <p:spPr>
            <a:xfrm>
              <a:off x="0" y="0"/>
              <a:ext cx="5696102" cy="1620108"/>
            </a:xfrm>
            <a:custGeom>
              <a:avLst/>
              <a:gdLst/>
              <a:ahLst/>
              <a:cxnLst/>
              <a:rect l="l" t="t" r="r" b="b"/>
              <a:pathLst>
                <a:path w="5696102" h="1620108">
                  <a:moveTo>
                    <a:pt x="0" y="0"/>
                  </a:moveTo>
                  <a:lnTo>
                    <a:pt x="5696102" y="0"/>
                  </a:lnTo>
                  <a:lnTo>
                    <a:pt x="5696102" y="1620108"/>
                  </a:lnTo>
                  <a:lnTo>
                    <a:pt x="0" y="1620108"/>
                  </a:lnTo>
                  <a:close/>
                </a:path>
              </a:pathLst>
            </a:custGeom>
            <a:blipFill>
              <a:blip r:embed="rId4"/>
              <a:stretch>
                <a:fillRect t="-48884" b="-48884"/>
              </a:stretch>
            </a:blipFill>
          </p:spPr>
          <p:txBody>
            <a:bodyPr/>
            <a:lstStyle/>
            <a:p>
              <a:endParaRPr lang="en-US"/>
            </a:p>
          </p:txBody>
        </p:sp>
      </p:grpSp>
      <p:grpSp>
        <p:nvGrpSpPr>
          <p:cNvPr id="5" name="Group 5"/>
          <p:cNvGrpSpPr/>
          <p:nvPr/>
        </p:nvGrpSpPr>
        <p:grpSpPr>
          <a:xfrm>
            <a:off x="577364" y="2649306"/>
            <a:ext cx="5246370" cy="5246370"/>
            <a:chOff x="0" y="0"/>
            <a:chExt cx="812800" cy="812800"/>
          </a:xfrm>
        </p:grpSpPr>
        <p:sp>
          <p:nvSpPr>
            <p:cNvPr id="6" name="Freeform 6"/>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5"/>
              <a:stretch>
                <a:fillRect l="-25046" r="-25046"/>
              </a:stretch>
            </a:blipFill>
          </p:spPr>
          <p:txBody>
            <a:bodyPr/>
            <a:lstStyle/>
            <a:p>
              <a:endParaRPr lang="en-US"/>
            </a:p>
          </p:txBody>
        </p:sp>
      </p:grpSp>
      <p:sp>
        <p:nvSpPr>
          <p:cNvPr id="7" name="TextBox 7"/>
          <p:cNvSpPr txBox="1"/>
          <p:nvPr/>
        </p:nvSpPr>
        <p:spPr>
          <a:xfrm>
            <a:off x="7602045" y="3607072"/>
            <a:ext cx="2917830" cy="966956"/>
          </a:xfrm>
          <a:prstGeom prst="rect">
            <a:avLst/>
          </a:prstGeom>
        </p:spPr>
        <p:txBody>
          <a:bodyPr lIns="0" tIns="0" rIns="0" bIns="0" rtlCol="0" anchor="t">
            <a:spAutoFit/>
          </a:bodyPr>
          <a:lstStyle/>
          <a:p>
            <a:pPr algn="ctr">
              <a:lnSpc>
                <a:spcPts val="3920"/>
              </a:lnSpc>
            </a:pPr>
            <a:r>
              <a:rPr lang="en-US" sz="2800" b="1">
                <a:solidFill>
                  <a:srgbClr val="FFFAEF"/>
                </a:solidFill>
                <a:latin typeface="TT Interphases Bold"/>
                <a:ea typeface="TT Interphases Bold"/>
                <a:cs typeface="TT Interphases Bold"/>
                <a:sym typeface="TT Interphases Bold"/>
              </a:rPr>
              <a:t>Tree removal raises flooding</a:t>
            </a:r>
          </a:p>
        </p:txBody>
      </p:sp>
      <p:grpSp>
        <p:nvGrpSpPr>
          <p:cNvPr id="8" name="Group 8"/>
          <p:cNvGrpSpPr/>
          <p:nvPr/>
        </p:nvGrpSpPr>
        <p:grpSpPr>
          <a:xfrm>
            <a:off x="6520815" y="2649306"/>
            <a:ext cx="5246370" cy="5246370"/>
            <a:chOff x="0" y="0"/>
            <a:chExt cx="812800" cy="812800"/>
          </a:xfrm>
        </p:grpSpPr>
        <p:sp>
          <p:nvSpPr>
            <p:cNvPr id="9" name="Freeform 9"/>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6"/>
              <a:stretch>
                <a:fillRect l="-24906" r="-24906"/>
              </a:stretch>
            </a:blipFill>
          </p:spPr>
          <p:txBody>
            <a:bodyPr/>
            <a:lstStyle/>
            <a:p>
              <a:endParaRPr lang="en-US"/>
            </a:p>
          </p:txBody>
        </p:sp>
      </p:grpSp>
      <p:grpSp>
        <p:nvGrpSpPr>
          <p:cNvPr id="10" name="Group 10"/>
          <p:cNvGrpSpPr/>
          <p:nvPr/>
        </p:nvGrpSpPr>
        <p:grpSpPr>
          <a:xfrm>
            <a:off x="12442982" y="2649306"/>
            <a:ext cx="5246370" cy="5246370"/>
            <a:chOff x="0" y="0"/>
            <a:chExt cx="812800" cy="812800"/>
          </a:xfrm>
        </p:grpSpPr>
        <p:sp>
          <p:nvSpPr>
            <p:cNvPr id="11" name="Freeform 11"/>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7"/>
              <a:stretch>
                <a:fillRect l="-25046" r="-25046"/>
              </a:stretch>
            </a:blipFill>
          </p:spPr>
          <p:txBody>
            <a:bodyPr/>
            <a:lstStyle/>
            <a:p>
              <a:endParaRPr lang="en-US"/>
            </a:p>
          </p:txBody>
        </p:sp>
      </p:grpSp>
      <p:sp>
        <p:nvSpPr>
          <p:cNvPr id="12" name="TextBox 12"/>
          <p:cNvSpPr txBox="1"/>
          <p:nvPr/>
        </p:nvSpPr>
        <p:spPr>
          <a:xfrm>
            <a:off x="3200549" y="876300"/>
            <a:ext cx="11886901" cy="1368424"/>
          </a:xfrm>
          <a:prstGeom prst="rect">
            <a:avLst/>
          </a:prstGeom>
        </p:spPr>
        <p:txBody>
          <a:bodyPr lIns="0" tIns="0" rIns="0" bIns="0" rtlCol="0" anchor="t">
            <a:spAutoFit/>
          </a:bodyPr>
          <a:lstStyle/>
          <a:p>
            <a:pPr algn="ctr">
              <a:lnSpc>
                <a:spcPts val="11200"/>
              </a:lnSpc>
            </a:pPr>
            <a:r>
              <a:rPr lang="en-US" sz="8000" b="1">
                <a:solidFill>
                  <a:srgbClr val="B28651"/>
                </a:solidFill>
                <a:latin typeface="Oswald Bold"/>
                <a:ea typeface="Oswald Bold"/>
                <a:cs typeface="Oswald Bold"/>
                <a:sym typeface="Oswald Bold"/>
              </a:rPr>
              <a:t>WHEN SYSTEMS GO DOWN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2975710" y="2149211"/>
            <a:ext cx="3956460" cy="395646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187" r="-25187"/>
              </a:stretch>
            </a:blipFill>
          </p:spPr>
          <p:txBody>
            <a:bodyPr/>
            <a:lstStyle/>
            <a:p>
              <a:endParaRPr lang="en-US"/>
            </a:p>
          </p:txBody>
        </p:sp>
      </p:grpSp>
      <p:grpSp>
        <p:nvGrpSpPr>
          <p:cNvPr id="4" name="Group 4"/>
          <p:cNvGrpSpPr/>
          <p:nvPr/>
        </p:nvGrpSpPr>
        <p:grpSpPr>
          <a:xfrm>
            <a:off x="369098" y="5927443"/>
            <a:ext cx="4181745" cy="418174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26" b="-126"/>
              </a:stretch>
            </a:blipFill>
          </p:spPr>
          <p:txBody>
            <a:bodyPr/>
            <a:lstStyle/>
            <a:p>
              <a:endParaRPr lang="en-US"/>
            </a:p>
          </p:txBody>
        </p:sp>
      </p:grpSp>
      <p:grpSp>
        <p:nvGrpSpPr>
          <p:cNvPr id="6" name="Group 6"/>
          <p:cNvGrpSpPr/>
          <p:nvPr/>
        </p:nvGrpSpPr>
        <p:grpSpPr>
          <a:xfrm>
            <a:off x="5574136" y="5926617"/>
            <a:ext cx="4182571" cy="418257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25046" b="-25046"/>
              </a:stretch>
            </a:blipFill>
          </p:spPr>
          <p:txBody>
            <a:bodyPr/>
            <a:lstStyle/>
            <a:p>
              <a:endParaRPr lang="en-US"/>
            </a:p>
          </p:txBody>
        </p:sp>
      </p:grpSp>
      <p:grpSp>
        <p:nvGrpSpPr>
          <p:cNvPr id="8" name="Group 8"/>
          <p:cNvGrpSpPr/>
          <p:nvPr/>
        </p:nvGrpSpPr>
        <p:grpSpPr>
          <a:xfrm>
            <a:off x="11398272" y="5960053"/>
            <a:ext cx="4116525" cy="411652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046" r="-25046"/>
              </a:stretch>
            </a:blipFill>
          </p:spPr>
          <p:txBody>
            <a:bodyPr/>
            <a:lstStyle/>
            <a:p>
              <a:endParaRPr lang="en-US"/>
            </a:p>
          </p:txBody>
        </p:sp>
      </p:grpSp>
      <p:grpSp>
        <p:nvGrpSpPr>
          <p:cNvPr id="10" name="Group 10"/>
          <p:cNvGrpSpPr/>
          <p:nvPr/>
        </p:nvGrpSpPr>
        <p:grpSpPr>
          <a:xfrm>
            <a:off x="8513074" y="2149211"/>
            <a:ext cx="4134187" cy="413418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25046" r="-25046"/>
              </a:stretch>
            </a:blipFill>
          </p:spPr>
          <p:txBody>
            <a:bodyPr/>
            <a:lstStyle/>
            <a:p>
              <a:endParaRPr lang="en-US"/>
            </a:p>
          </p:txBody>
        </p:sp>
      </p:grpSp>
      <p:sp>
        <p:nvSpPr>
          <p:cNvPr id="12" name="TextBox 12"/>
          <p:cNvSpPr txBox="1"/>
          <p:nvPr/>
        </p:nvSpPr>
        <p:spPr>
          <a:xfrm>
            <a:off x="835030" y="419100"/>
            <a:ext cx="8766170" cy="1219200"/>
          </a:xfrm>
          <a:prstGeom prst="rect">
            <a:avLst/>
          </a:prstGeom>
        </p:spPr>
        <p:txBody>
          <a:bodyPr lIns="0" tIns="0" rIns="0" bIns="0" rtlCol="0" anchor="t">
            <a:spAutoFit/>
          </a:bodyPr>
          <a:lstStyle/>
          <a:p>
            <a:pPr algn="l">
              <a:lnSpc>
                <a:spcPts val="9600"/>
              </a:lnSpc>
            </a:pPr>
            <a:r>
              <a:rPr lang="en-US" sz="8000" b="1" dirty="0">
                <a:solidFill>
                  <a:srgbClr val="B28651"/>
                </a:solidFill>
                <a:latin typeface="Oswald Bold"/>
                <a:ea typeface="Oswald Bold"/>
                <a:cs typeface="Oswald Bold"/>
                <a:sym typeface="Oswald Bold"/>
              </a:rPr>
              <a:t>HIDDEN STRENGTHS</a:t>
            </a:r>
          </a:p>
        </p:txBody>
      </p:sp>
      <p:sp>
        <p:nvSpPr>
          <p:cNvPr id="13" name="TextBox 13"/>
          <p:cNvSpPr txBox="1"/>
          <p:nvPr/>
        </p:nvSpPr>
        <p:spPr>
          <a:xfrm>
            <a:off x="9983586" y="651872"/>
            <a:ext cx="7740534" cy="973728"/>
          </a:xfrm>
          <a:prstGeom prst="rect">
            <a:avLst/>
          </a:prstGeom>
        </p:spPr>
        <p:txBody>
          <a:bodyPr wrap="square" lIns="0" tIns="0" rIns="0" bIns="0" rtlCol="0" anchor="t">
            <a:spAutoFit/>
          </a:bodyPr>
          <a:lstStyle/>
          <a:p>
            <a:pPr algn="ctr">
              <a:lnSpc>
                <a:spcPts val="3919"/>
              </a:lnSpc>
              <a:spcBef>
                <a:spcPct val="0"/>
              </a:spcBef>
            </a:pPr>
            <a:r>
              <a:rPr lang="en-US" sz="3200" b="1" dirty="0">
                <a:solidFill>
                  <a:srgbClr val="B28651"/>
                </a:solidFill>
                <a:latin typeface="TT Interphases Bold"/>
                <a:ea typeface="TT Interphases Bold"/>
                <a:cs typeface="TT Interphases Bold"/>
                <a:sym typeface="TT Interphases Bold"/>
              </a:rPr>
              <a:t>Our Neighborhoods Are Stronger Than We Think</a:t>
            </a:r>
          </a:p>
        </p:txBody>
      </p:sp>
      <p:grpSp>
        <p:nvGrpSpPr>
          <p:cNvPr id="14" name="Group 14"/>
          <p:cNvGrpSpPr/>
          <p:nvPr/>
        </p:nvGrpSpPr>
        <p:grpSpPr>
          <a:xfrm>
            <a:off x="13954059" y="2149211"/>
            <a:ext cx="3997275" cy="399727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24906" r="-24906"/>
              </a:stretch>
            </a:blipFill>
          </p:spPr>
          <p:txBody>
            <a:bodyP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36699" y="2686746"/>
            <a:ext cx="8917208" cy="5629783"/>
            <a:chOff x="0" y="0"/>
            <a:chExt cx="1287422" cy="812800"/>
          </a:xfrm>
        </p:grpSpPr>
        <p:sp>
          <p:nvSpPr>
            <p:cNvPr id="3" name="Freeform 3"/>
            <p:cNvSpPr/>
            <p:nvPr/>
          </p:nvSpPr>
          <p:spPr>
            <a:xfrm>
              <a:off x="0" y="0"/>
              <a:ext cx="1287422" cy="812800"/>
            </a:xfrm>
            <a:custGeom>
              <a:avLst/>
              <a:gdLst/>
              <a:ahLst/>
              <a:cxnLst/>
              <a:rect l="l" t="t" r="r" b="b"/>
              <a:pathLst>
                <a:path w="1287422" h="812800">
                  <a:moveTo>
                    <a:pt x="19969" y="0"/>
                  </a:moveTo>
                  <a:lnTo>
                    <a:pt x="1267453" y="0"/>
                  </a:lnTo>
                  <a:cubicBezTo>
                    <a:pt x="1278482" y="0"/>
                    <a:pt x="1287422" y="8940"/>
                    <a:pt x="1287422" y="19969"/>
                  </a:cubicBezTo>
                  <a:lnTo>
                    <a:pt x="1287422" y="792831"/>
                  </a:lnTo>
                  <a:cubicBezTo>
                    <a:pt x="1287422" y="803860"/>
                    <a:pt x="1278482" y="812800"/>
                    <a:pt x="1267453" y="812800"/>
                  </a:cubicBezTo>
                  <a:lnTo>
                    <a:pt x="19969" y="812800"/>
                  </a:lnTo>
                  <a:cubicBezTo>
                    <a:pt x="8940" y="812800"/>
                    <a:pt x="0" y="803860"/>
                    <a:pt x="0" y="792831"/>
                  </a:cubicBezTo>
                  <a:lnTo>
                    <a:pt x="0" y="19969"/>
                  </a:lnTo>
                  <a:cubicBezTo>
                    <a:pt x="0" y="8940"/>
                    <a:pt x="8940" y="0"/>
                    <a:pt x="19969" y="0"/>
                  </a:cubicBezTo>
                  <a:close/>
                </a:path>
              </a:pathLst>
            </a:custGeom>
            <a:blipFill>
              <a:blip r:embed="rId3"/>
              <a:stretch>
                <a:fillRect t="-4775" b="-4775"/>
              </a:stretch>
            </a:blipFill>
          </p:spPr>
          <p:txBody>
            <a:bodyPr/>
            <a:lstStyle/>
            <a:p>
              <a:endParaRPr lang="en-US"/>
            </a:p>
          </p:txBody>
        </p:sp>
      </p:grpSp>
      <p:sp>
        <p:nvSpPr>
          <p:cNvPr id="4" name="TextBox 4"/>
          <p:cNvSpPr txBox="1"/>
          <p:nvPr/>
        </p:nvSpPr>
        <p:spPr>
          <a:xfrm>
            <a:off x="230934" y="6636118"/>
            <a:ext cx="8144111" cy="547370"/>
          </a:xfrm>
          <a:prstGeom prst="rect">
            <a:avLst/>
          </a:prstGeom>
        </p:spPr>
        <p:txBody>
          <a:bodyPr lIns="0" tIns="0" rIns="0" bIns="0" rtlCol="0" anchor="t">
            <a:spAutoFit/>
          </a:bodyPr>
          <a:lstStyle/>
          <a:p>
            <a:pPr algn="ctr">
              <a:lnSpc>
                <a:spcPts val="4479"/>
              </a:lnSpc>
              <a:spcBef>
                <a:spcPct val="0"/>
              </a:spcBef>
            </a:pPr>
            <a:r>
              <a:rPr lang="en-US" sz="3199" b="1">
                <a:solidFill>
                  <a:srgbClr val="5C582E"/>
                </a:solidFill>
                <a:latin typeface="TT Interphases Bold"/>
                <a:ea typeface="TT Interphases Bold"/>
                <a:cs typeface="TT Interphases Bold"/>
                <a:sym typeface="TT Interphases Bold"/>
              </a:rPr>
              <a:t>Complements CERT and WFPD operations</a:t>
            </a:r>
          </a:p>
        </p:txBody>
      </p:sp>
      <p:sp>
        <p:nvSpPr>
          <p:cNvPr id="5" name="TextBox 5"/>
          <p:cNvSpPr txBox="1"/>
          <p:nvPr/>
        </p:nvSpPr>
        <p:spPr>
          <a:xfrm>
            <a:off x="3704803" y="277810"/>
            <a:ext cx="10878395" cy="1358905"/>
          </a:xfrm>
          <a:prstGeom prst="rect">
            <a:avLst/>
          </a:prstGeom>
        </p:spPr>
        <p:txBody>
          <a:bodyPr lIns="0" tIns="0" rIns="0" bIns="0" rtlCol="0" anchor="t">
            <a:spAutoFit/>
          </a:bodyPr>
          <a:lstStyle/>
          <a:p>
            <a:pPr algn="ctr">
              <a:lnSpc>
                <a:spcPts val="11199"/>
              </a:lnSpc>
            </a:pPr>
            <a:r>
              <a:rPr lang="en-US" sz="7999" b="1">
                <a:solidFill>
                  <a:srgbClr val="B28651"/>
                </a:solidFill>
                <a:latin typeface="Oswald Bold"/>
                <a:ea typeface="Oswald Bold"/>
                <a:cs typeface="Oswald Bold"/>
                <a:sym typeface="Oswald Bold"/>
              </a:rPr>
              <a:t>WHAT IS A READY NODE?</a:t>
            </a:r>
          </a:p>
        </p:txBody>
      </p:sp>
      <p:sp>
        <p:nvSpPr>
          <p:cNvPr id="6" name="TextBox 6"/>
          <p:cNvSpPr txBox="1"/>
          <p:nvPr/>
        </p:nvSpPr>
        <p:spPr>
          <a:xfrm>
            <a:off x="1488186" y="4596130"/>
            <a:ext cx="5629608" cy="547370"/>
          </a:xfrm>
          <a:prstGeom prst="rect">
            <a:avLst/>
          </a:prstGeom>
        </p:spPr>
        <p:txBody>
          <a:bodyPr lIns="0" tIns="0" rIns="0" bIns="0" rtlCol="0" anchor="t">
            <a:spAutoFit/>
          </a:bodyPr>
          <a:lstStyle/>
          <a:p>
            <a:pPr algn="ctr">
              <a:lnSpc>
                <a:spcPts val="4479"/>
              </a:lnSpc>
              <a:spcBef>
                <a:spcPct val="0"/>
              </a:spcBef>
            </a:pPr>
            <a:r>
              <a:rPr lang="en-US" sz="3199" b="1">
                <a:solidFill>
                  <a:srgbClr val="5C582E"/>
                </a:solidFill>
                <a:latin typeface="TT Interphases Bold"/>
                <a:ea typeface="TT Interphases Bold"/>
                <a:cs typeface="TT Interphases Bold"/>
                <a:sym typeface="TT Interphases Bold"/>
              </a:rPr>
              <a:t>Uses low-tech info systems</a:t>
            </a:r>
          </a:p>
        </p:txBody>
      </p:sp>
      <p:sp>
        <p:nvSpPr>
          <p:cNvPr id="7" name="TextBox 7"/>
          <p:cNvSpPr txBox="1"/>
          <p:nvPr/>
        </p:nvSpPr>
        <p:spPr>
          <a:xfrm>
            <a:off x="553412" y="5626670"/>
            <a:ext cx="7402413" cy="547370"/>
          </a:xfrm>
          <a:prstGeom prst="rect">
            <a:avLst/>
          </a:prstGeom>
        </p:spPr>
        <p:txBody>
          <a:bodyPr lIns="0" tIns="0" rIns="0" bIns="0" rtlCol="0" anchor="t">
            <a:spAutoFit/>
          </a:bodyPr>
          <a:lstStyle/>
          <a:p>
            <a:pPr algn="ctr">
              <a:lnSpc>
                <a:spcPts val="4479"/>
              </a:lnSpc>
              <a:spcBef>
                <a:spcPct val="0"/>
              </a:spcBef>
            </a:pPr>
            <a:r>
              <a:rPr lang="en-US" sz="3199" b="1">
                <a:solidFill>
                  <a:srgbClr val="5C582E"/>
                </a:solidFill>
                <a:latin typeface="TT Interphases Bold"/>
                <a:ea typeface="TT Interphases Bold"/>
                <a:cs typeface="TT Interphases Bold"/>
                <a:sym typeface="TT Interphases Bold"/>
              </a:rPr>
              <a:t>Run by community volunteers</a:t>
            </a:r>
          </a:p>
        </p:txBody>
      </p:sp>
      <p:sp>
        <p:nvSpPr>
          <p:cNvPr id="8" name="TextBox 8"/>
          <p:cNvSpPr txBox="1"/>
          <p:nvPr/>
        </p:nvSpPr>
        <p:spPr>
          <a:xfrm>
            <a:off x="650155" y="3695700"/>
            <a:ext cx="7305670" cy="547370"/>
          </a:xfrm>
          <a:prstGeom prst="rect">
            <a:avLst/>
          </a:prstGeom>
        </p:spPr>
        <p:txBody>
          <a:bodyPr lIns="0" tIns="0" rIns="0" bIns="0" rtlCol="0" anchor="t">
            <a:spAutoFit/>
          </a:bodyPr>
          <a:lstStyle/>
          <a:p>
            <a:pPr algn="ctr">
              <a:lnSpc>
                <a:spcPts val="4479"/>
              </a:lnSpc>
              <a:spcBef>
                <a:spcPct val="0"/>
              </a:spcBef>
            </a:pPr>
            <a:r>
              <a:rPr lang="en-US" sz="3199" b="1">
                <a:solidFill>
                  <a:srgbClr val="5C582E"/>
                </a:solidFill>
                <a:latin typeface="TT Interphases Bold"/>
                <a:ea typeface="TT Interphases Bold"/>
                <a:cs typeface="TT Interphases Bold"/>
                <a:sym typeface="TT Interphases Bold"/>
              </a:rPr>
              <a:t>Local meeting spot for coordination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C582E"/>
        </a:solidFill>
        <a:effectLst/>
      </p:bgPr>
    </p:bg>
    <p:spTree>
      <p:nvGrpSpPr>
        <p:cNvPr id="1" name=""/>
        <p:cNvGrpSpPr/>
        <p:nvPr/>
      </p:nvGrpSpPr>
      <p:grpSpPr>
        <a:xfrm>
          <a:off x="0" y="0"/>
          <a:ext cx="0" cy="0"/>
          <a:chOff x="0" y="0"/>
          <a:chExt cx="0" cy="0"/>
        </a:xfrm>
      </p:grpSpPr>
      <p:sp>
        <p:nvSpPr>
          <p:cNvPr id="2" name="Freeform 2"/>
          <p:cNvSpPr/>
          <p:nvPr/>
        </p:nvSpPr>
        <p:spPr>
          <a:xfrm>
            <a:off x="4038161" y="2265532"/>
            <a:ext cx="10211678" cy="6637590"/>
          </a:xfrm>
          <a:custGeom>
            <a:avLst/>
            <a:gdLst/>
            <a:ahLst/>
            <a:cxnLst/>
            <a:rect l="l" t="t" r="r" b="b"/>
            <a:pathLst>
              <a:path w="10211678" h="6637590">
                <a:moveTo>
                  <a:pt x="0" y="0"/>
                </a:moveTo>
                <a:lnTo>
                  <a:pt x="10211678" y="0"/>
                </a:lnTo>
                <a:lnTo>
                  <a:pt x="10211678" y="6637591"/>
                </a:lnTo>
                <a:lnTo>
                  <a:pt x="0" y="6637591"/>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930139" y="809428"/>
            <a:ext cx="8417965" cy="1200150"/>
          </a:xfrm>
          <a:prstGeom prst="rect">
            <a:avLst/>
          </a:prstGeom>
        </p:spPr>
        <p:txBody>
          <a:bodyPr lIns="0" tIns="0" rIns="0" bIns="0" rtlCol="0" anchor="t">
            <a:spAutoFit/>
          </a:bodyPr>
          <a:lstStyle/>
          <a:p>
            <a:pPr algn="l">
              <a:lnSpc>
                <a:spcPts val="9599"/>
              </a:lnSpc>
            </a:pPr>
            <a:r>
              <a:rPr lang="en-US" sz="7999" b="1">
                <a:solidFill>
                  <a:srgbClr val="FFFAEF"/>
                </a:solidFill>
                <a:latin typeface="Oswald Bold"/>
                <a:ea typeface="Oswald Bold"/>
                <a:cs typeface="Oswald Bold"/>
                <a:sym typeface="Oswald Bold"/>
              </a:rPr>
              <a:t>HOW IT WORKS</a:t>
            </a:r>
          </a:p>
        </p:txBody>
      </p:sp>
      <p:sp>
        <p:nvSpPr>
          <p:cNvPr id="4" name="TextBox 4"/>
          <p:cNvSpPr txBox="1"/>
          <p:nvPr/>
        </p:nvSpPr>
        <p:spPr>
          <a:xfrm>
            <a:off x="4196784" y="9092402"/>
            <a:ext cx="10302640" cy="580390"/>
          </a:xfrm>
          <a:prstGeom prst="rect">
            <a:avLst/>
          </a:prstGeom>
        </p:spPr>
        <p:txBody>
          <a:bodyPr lIns="0" tIns="0" rIns="0" bIns="0" rtlCol="0" anchor="t">
            <a:spAutoFit/>
          </a:bodyPr>
          <a:lstStyle/>
          <a:p>
            <a:pPr algn="l">
              <a:lnSpc>
                <a:spcPts val="4759"/>
              </a:lnSpc>
              <a:spcBef>
                <a:spcPct val="0"/>
              </a:spcBef>
            </a:pPr>
            <a:r>
              <a:rPr lang="en-US" sz="3399" b="1">
                <a:solidFill>
                  <a:srgbClr val="D7BF95"/>
                </a:solidFill>
                <a:latin typeface="TT Interphases Bold"/>
                <a:ea typeface="TT Interphases Bold"/>
                <a:cs typeface="TT Interphases Bold"/>
                <a:sym typeface="TT Interphases Bold"/>
              </a:rPr>
              <a:t>Neighbors helping neighbors - quickly and safely.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95438" y="-4431603"/>
            <a:ext cx="10697125" cy="18966796"/>
            <a:chOff x="0" y="0"/>
            <a:chExt cx="2817350" cy="4995370"/>
          </a:xfrm>
        </p:grpSpPr>
        <p:sp>
          <p:nvSpPr>
            <p:cNvPr id="3" name="Freeform 3"/>
            <p:cNvSpPr/>
            <p:nvPr/>
          </p:nvSpPr>
          <p:spPr>
            <a:xfrm>
              <a:off x="0" y="0"/>
              <a:ext cx="2817350" cy="4995370"/>
            </a:xfrm>
            <a:custGeom>
              <a:avLst/>
              <a:gdLst/>
              <a:ahLst/>
              <a:cxnLst/>
              <a:rect l="l" t="t" r="r" b="b"/>
              <a:pathLst>
                <a:path w="2817350" h="4995370">
                  <a:moveTo>
                    <a:pt x="0" y="0"/>
                  </a:moveTo>
                  <a:lnTo>
                    <a:pt x="2817350" y="0"/>
                  </a:lnTo>
                  <a:lnTo>
                    <a:pt x="2817350" y="4995370"/>
                  </a:lnTo>
                  <a:lnTo>
                    <a:pt x="0" y="4995370"/>
                  </a:lnTo>
                  <a:close/>
                </a:path>
              </a:pathLst>
            </a:custGeom>
            <a:solidFill>
              <a:srgbClr val="5C582E"/>
            </a:solidFill>
          </p:spPr>
          <p:txBody>
            <a:bodyPr/>
            <a:lstStyle/>
            <a:p>
              <a:endParaRPr lang="en-US"/>
            </a:p>
          </p:txBody>
        </p:sp>
        <p:sp>
          <p:nvSpPr>
            <p:cNvPr id="4" name="TextBox 4"/>
            <p:cNvSpPr txBox="1"/>
            <p:nvPr/>
          </p:nvSpPr>
          <p:spPr>
            <a:xfrm>
              <a:off x="0" y="-47625"/>
              <a:ext cx="2817350" cy="5042995"/>
            </a:xfrm>
            <a:prstGeom prst="rect">
              <a:avLst/>
            </a:prstGeom>
          </p:spPr>
          <p:txBody>
            <a:bodyPr lIns="50800" tIns="50800" rIns="50800" bIns="50800" rtlCol="0" anchor="ctr"/>
            <a:lstStyle/>
            <a:p>
              <a:pPr algn="ctr">
                <a:lnSpc>
                  <a:spcPts val="3232"/>
                </a:lnSpc>
              </a:pPr>
              <a:endParaRPr/>
            </a:p>
          </p:txBody>
        </p:sp>
      </p:grpSp>
      <p:grpSp>
        <p:nvGrpSpPr>
          <p:cNvPr id="5" name="Group 5"/>
          <p:cNvGrpSpPr/>
          <p:nvPr/>
        </p:nvGrpSpPr>
        <p:grpSpPr>
          <a:xfrm>
            <a:off x="158842" y="1670151"/>
            <a:ext cx="4351495" cy="4351495"/>
            <a:chOff x="0" y="0"/>
            <a:chExt cx="812800" cy="812800"/>
          </a:xfrm>
        </p:grpSpPr>
        <p:sp>
          <p:nvSpPr>
            <p:cNvPr id="6" name="Freeform 6"/>
            <p:cNvSpPr/>
            <p:nvPr/>
          </p:nvSpPr>
          <p:spPr>
            <a:xfrm>
              <a:off x="0" y="0"/>
              <a:ext cx="812800" cy="812800"/>
            </a:xfrm>
            <a:custGeom>
              <a:avLst/>
              <a:gdLst/>
              <a:ahLst/>
              <a:cxnLst/>
              <a:rect l="l" t="t" r="r" b="b"/>
              <a:pathLst>
                <a:path w="812800" h="812800">
                  <a:moveTo>
                    <a:pt x="40920" y="0"/>
                  </a:moveTo>
                  <a:lnTo>
                    <a:pt x="771880" y="0"/>
                  </a:lnTo>
                  <a:cubicBezTo>
                    <a:pt x="794479" y="0"/>
                    <a:pt x="812800" y="18321"/>
                    <a:pt x="812800" y="40920"/>
                  </a:cubicBezTo>
                  <a:lnTo>
                    <a:pt x="812800" y="771880"/>
                  </a:lnTo>
                  <a:cubicBezTo>
                    <a:pt x="812800" y="794479"/>
                    <a:pt x="794479" y="812800"/>
                    <a:pt x="771880" y="812800"/>
                  </a:cubicBezTo>
                  <a:lnTo>
                    <a:pt x="40920" y="812800"/>
                  </a:lnTo>
                  <a:cubicBezTo>
                    <a:pt x="18321" y="812800"/>
                    <a:pt x="0" y="794479"/>
                    <a:pt x="0" y="771880"/>
                  </a:cubicBezTo>
                  <a:lnTo>
                    <a:pt x="0" y="40920"/>
                  </a:lnTo>
                  <a:cubicBezTo>
                    <a:pt x="0" y="18321"/>
                    <a:pt x="18321" y="0"/>
                    <a:pt x="40920" y="0"/>
                  </a:cubicBezTo>
                  <a:close/>
                </a:path>
              </a:pathLst>
            </a:custGeom>
            <a:blipFill>
              <a:blip r:embed="rId3"/>
              <a:stretch>
                <a:fillRect l="-16889" r="-16889"/>
              </a:stretch>
            </a:blipFill>
          </p:spPr>
          <p:txBody>
            <a:bodyPr/>
            <a:lstStyle/>
            <a:p>
              <a:endParaRPr lang="en-US"/>
            </a:p>
          </p:txBody>
        </p:sp>
      </p:grpSp>
      <p:grpSp>
        <p:nvGrpSpPr>
          <p:cNvPr id="7" name="Group 7"/>
          <p:cNvGrpSpPr/>
          <p:nvPr/>
        </p:nvGrpSpPr>
        <p:grpSpPr>
          <a:xfrm>
            <a:off x="13668784" y="5763047"/>
            <a:ext cx="4335371" cy="4335371"/>
            <a:chOff x="0" y="0"/>
            <a:chExt cx="812800" cy="812800"/>
          </a:xfrm>
        </p:grpSpPr>
        <p:sp>
          <p:nvSpPr>
            <p:cNvPr id="8" name="Freeform 8"/>
            <p:cNvSpPr/>
            <p:nvPr/>
          </p:nvSpPr>
          <p:spPr>
            <a:xfrm>
              <a:off x="0" y="0"/>
              <a:ext cx="812800" cy="812800"/>
            </a:xfrm>
            <a:custGeom>
              <a:avLst/>
              <a:gdLst/>
              <a:ahLst/>
              <a:cxnLst/>
              <a:rect l="l" t="t" r="r" b="b"/>
              <a:pathLst>
                <a:path w="812800" h="812800">
                  <a:moveTo>
                    <a:pt x="41072" y="0"/>
                  </a:moveTo>
                  <a:lnTo>
                    <a:pt x="771728" y="0"/>
                  </a:lnTo>
                  <a:cubicBezTo>
                    <a:pt x="782621" y="0"/>
                    <a:pt x="793068" y="4327"/>
                    <a:pt x="800770" y="12030"/>
                  </a:cubicBezTo>
                  <a:cubicBezTo>
                    <a:pt x="808473" y="19732"/>
                    <a:pt x="812800" y="30179"/>
                    <a:pt x="812800" y="41072"/>
                  </a:cubicBezTo>
                  <a:lnTo>
                    <a:pt x="812800" y="771728"/>
                  </a:lnTo>
                  <a:cubicBezTo>
                    <a:pt x="812800" y="782621"/>
                    <a:pt x="808473" y="793068"/>
                    <a:pt x="800770" y="800770"/>
                  </a:cubicBezTo>
                  <a:cubicBezTo>
                    <a:pt x="793068" y="808473"/>
                    <a:pt x="782621" y="812800"/>
                    <a:pt x="771728" y="812800"/>
                  </a:cubicBezTo>
                  <a:lnTo>
                    <a:pt x="41072" y="812800"/>
                  </a:lnTo>
                  <a:cubicBezTo>
                    <a:pt x="30179" y="812800"/>
                    <a:pt x="19732" y="808473"/>
                    <a:pt x="12030" y="800770"/>
                  </a:cubicBezTo>
                  <a:cubicBezTo>
                    <a:pt x="4327" y="793068"/>
                    <a:pt x="0" y="782621"/>
                    <a:pt x="0" y="771728"/>
                  </a:cubicBezTo>
                  <a:lnTo>
                    <a:pt x="0" y="41072"/>
                  </a:lnTo>
                  <a:cubicBezTo>
                    <a:pt x="0" y="30179"/>
                    <a:pt x="4327" y="19732"/>
                    <a:pt x="12030" y="12030"/>
                  </a:cubicBezTo>
                  <a:cubicBezTo>
                    <a:pt x="19732" y="4327"/>
                    <a:pt x="30179" y="0"/>
                    <a:pt x="41072" y="0"/>
                  </a:cubicBezTo>
                  <a:close/>
                </a:path>
              </a:pathLst>
            </a:custGeom>
            <a:blipFill>
              <a:blip r:embed="rId4"/>
              <a:stretch>
                <a:fillRect l="-7471" r="-7471"/>
              </a:stretch>
            </a:blipFill>
          </p:spPr>
          <p:txBody>
            <a:bodyPr/>
            <a:lstStyle/>
            <a:p>
              <a:endParaRPr lang="en-US"/>
            </a:p>
          </p:txBody>
        </p:sp>
      </p:grpSp>
      <p:grpSp>
        <p:nvGrpSpPr>
          <p:cNvPr id="9" name="Group 9"/>
          <p:cNvGrpSpPr/>
          <p:nvPr/>
        </p:nvGrpSpPr>
        <p:grpSpPr>
          <a:xfrm>
            <a:off x="4651469" y="5763047"/>
            <a:ext cx="4351495" cy="4351495"/>
            <a:chOff x="0" y="0"/>
            <a:chExt cx="812800" cy="812800"/>
          </a:xfrm>
        </p:grpSpPr>
        <p:sp>
          <p:nvSpPr>
            <p:cNvPr id="10" name="Freeform 10"/>
            <p:cNvSpPr/>
            <p:nvPr/>
          </p:nvSpPr>
          <p:spPr>
            <a:xfrm>
              <a:off x="0" y="0"/>
              <a:ext cx="812800" cy="812800"/>
            </a:xfrm>
            <a:custGeom>
              <a:avLst/>
              <a:gdLst/>
              <a:ahLst/>
              <a:cxnLst/>
              <a:rect l="l" t="t" r="r" b="b"/>
              <a:pathLst>
                <a:path w="812800" h="812800">
                  <a:moveTo>
                    <a:pt x="40920" y="0"/>
                  </a:moveTo>
                  <a:lnTo>
                    <a:pt x="771880" y="0"/>
                  </a:lnTo>
                  <a:cubicBezTo>
                    <a:pt x="794479" y="0"/>
                    <a:pt x="812800" y="18321"/>
                    <a:pt x="812800" y="40920"/>
                  </a:cubicBezTo>
                  <a:lnTo>
                    <a:pt x="812800" y="771880"/>
                  </a:lnTo>
                  <a:cubicBezTo>
                    <a:pt x="812800" y="794479"/>
                    <a:pt x="794479" y="812800"/>
                    <a:pt x="771880" y="812800"/>
                  </a:cubicBezTo>
                  <a:lnTo>
                    <a:pt x="40920" y="812800"/>
                  </a:lnTo>
                  <a:cubicBezTo>
                    <a:pt x="18321" y="812800"/>
                    <a:pt x="0" y="794479"/>
                    <a:pt x="0" y="771880"/>
                  </a:cubicBezTo>
                  <a:lnTo>
                    <a:pt x="0" y="40920"/>
                  </a:lnTo>
                  <a:cubicBezTo>
                    <a:pt x="0" y="18321"/>
                    <a:pt x="18321" y="0"/>
                    <a:pt x="40920" y="0"/>
                  </a:cubicBezTo>
                  <a:close/>
                </a:path>
              </a:pathLst>
            </a:custGeom>
            <a:blipFill>
              <a:blip r:embed="rId5"/>
              <a:stretch>
                <a:fillRect l="-14308" r="-14308"/>
              </a:stretch>
            </a:blipFill>
          </p:spPr>
          <p:txBody>
            <a:bodyPr/>
            <a:lstStyle/>
            <a:p>
              <a:endParaRPr lang="en-US"/>
            </a:p>
          </p:txBody>
        </p:sp>
      </p:grpSp>
      <p:grpSp>
        <p:nvGrpSpPr>
          <p:cNvPr id="11" name="Group 11"/>
          <p:cNvGrpSpPr/>
          <p:nvPr/>
        </p:nvGrpSpPr>
        <p:grpSpPr>
          <a:xfrm>
            <a:off x="9160126" y="1670151"/>
            <a:ext cx="4351495" cy="4351495"/>
            <a:chOff x="0" y="0"/>
            <a:chExt cx="812800" cy="812800"/>
          </a:xfrm>
        </p:grpSpPr>
        <p:sp>
          <p:nvSpPr>
            <p:cNvPr id="12" name="Freeform 12"/>
            <p:cNvSpPr/>
            <p:nvPr/>
          </p:nvSpPr>
          <p:spPr>
            <a:xfrm>
              <a:off x="0" y="0"/>
              <a:ext cx="812800" cy="812800"/>
            </a:xfrm>
            <a:custGeom>
              <a:avLst/>
              <a:gdLst/>
              <a:ahLst/>
              <a:cxnLst/>
              <a:rect l="l" t="t" r="r" b="b"/>
              <a:pathLst>
                <a:path w="812800" h="812800">
                  <a:moveTo>
                    <a:pt x="40920" y="0"/>
                  </a:moveTo>
                  <a:lnTo>
                    <a:pt x="771880" y="0"/>
                  </a:lnTo>
                  <a:cubicBezTo>
                    <a:pt x="794479" y="0"/>
                    <a:pt x="812800" y="18321"/>
                    <a:pt x="812800" y="40920"/>
                  </a:cubicBezTo>
                  <a:lnTo>
                    <a:pt x="812800" y="771880"/>
                  </a:lnTo>
                  <a:cubicBezTo>
                    <a:pt x="812800" y="794479"/>
                    <a:pt x="794479" y="812800"/>
                    <a:pt x="771880" y="812800"/>
                  </a:cubicBezTo>
                  <a:lnTo>
                    <a:pt x="40920" y="812800"/>
                  </a:lnTo>
                  <a:cubicBezTo>
                    <a:pt x="18321" y="812800"/>
                    <a:pt x="0" y="794479"/>
                    <a:pt x="0" y="771880"/>
                  </a:cubicBezTo>
                  <a:lnTo>
                    <a:pt x="0" y="40920"/>
                  </a:lnTo>
                  <a:cubicBezTo>
                    <a:pt x="0" y="18321"/>
                    <a:pt x="18321" y="0"/>
                    <a:pt x="40920" y="0"/>
                  </a:cubicBezTo>
                  <a:close/>
                </a:path>
              </a:pathLst>
            </a:custGeom>
            <a:blipFill>
              <a:blip r:embed="rId6"/>
              <a:stretch>
                <a:fillRect l="-16334" r="-16334"/>
              </a:stretch>
            </a:blipFill>
          </p:spPr>
          <p:txBody>
            <a:bodyPr/>
            <a:lstStyle/>
            <a:p>
              <a:endParaRPr lang="en-US"/>
            </a:p>
          </p:txBody>
        </p:sp>
      </p:grpSp>
      <p:sp>
        <p:nvSpPr>
          <p:cNvPr id="13" name="Freeform 13"/>
          <p:cNvSpPr/>
          <p:nvPr/>
        </p:nvSpPr>
        <p:spPr>
          <a:xfrm rot="-4160861">
            <a:off x="13698620" y="1896531"/>
            <a:ext cx="3485935" cy="3233205"/>
          </a:xfrm>
          <a:custGeom>
            <a:avLst/>
            <a:gdLst/>
            <a:ahLst/>
            <a:cxnLst/>
            <a:rect l="l" t="t" r="r" b="b"/>
            <a:pathLst>
              <a:path w="3485935" h="3233205">
                <a:moveTo>
                  <a:pt x="0" y="0"/>
                </a:moveTo>
                <a:lnTo>
                  <a:pt x="3485935" y="0"/>
                </a:lnTo>
                <a:lnTo>
                  <a:pt x="3485935" y="3233205"/>
                </a:lnTo>
                <a:lnTo>
                  <a:pt x="0" y="323320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rot="-311529" flipH="1">
            <a:off x="827523" y="6240700"/>
            <a:ext cx="3458417" cy="3207682"/>
          </a:xfrm>
          <a:custGeom>
            <a:avLst/>
            <a:gdLst/>
            <a:ahLst/>
            <a:cxnLst/>
            <a:rect l="l" t="t" r="r" b="b"/>
            <a:pathLst>
              <a:path w="3458417" h="3207682">
                <a:moveTo>
                  <a:pt x="3458418" y="0"/>
                </a:moveTo>
                <a:lnTo>
                  <a:pt x="0" y="0"/>
                </a:lnTo>
                <a:lnTo>
                  <a:pt x="0" y="3207682"/>
                </a:lnTo>
                <a:lnTo>
                  <a:pt x="3458418" y="3207682"/>
                </a:lnTo>
                <a:lnTo>
                  <a:pt x="3458418"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4651469" y="2197723"/>
            <a:ext cx="4386243" cy="2785265"/>
          </a:xfrm>
          <a:custGeom>
            <a:avLst/>
            <a:gdLst/>
            <a:ahLst/>
            <a:cxnLst/>
            <a:rect l="l" t="t" r="r" b="b"/>
            <a:pathLst>
              <a:path w="4386243" h="2785265">
                <a:moveTo>
                  <a:pt x="0" y="0"/>
                </a:moveTo>
                <a:lnTo>
                  <a:pt x="4386243" y="0"/>
                </a:lnTo>
                <a:lnTo>
                  <a:pt x="4386243" y="2785264"/>
                </a:lnTo>
                <a:lnTo>
                  <a:pt x="0" y="278526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2334590" y="58758"/>
            <a:ext cx="13664328" cy="1358905"/>
          </a:xfrm>
          <a:prstGeom prst="rect">
            <a:avLst/>
          </a:prstGeom>
        </p:spPr>
        <p:txBody>
          <a:bodyPr lIns="0" tIns="0" rIns="0" bIns="0" rtlCol="0" anchor="t">
            <a:spAutoFit/>
          </a:bodyPr>
          <a:lstStyle/>
          <a:p>
            <a:pPr algn="ctr">
              <a:lnSpc>
                <a:spcPts val="11199"/>
              </a:lnSpc>
            </a:pPr>
            <a:r>
              <a:rPr lang="en-US" sz="7999" b="1">
                <a:solidFill>
                  <a:srgbClr val="FFFAEF"/>
                </a:solidFill>
                <a:latin typeface="Oswald Bold"/>
                <a:ea typeface="Oswald Bold"/>
                <a:cs typeface="Oswald Bold"/>
                <a:sym typeface="Oswald Bold"/>
              </a:rPr>
              <a:t>NODES SHARE WHAT MATTERS</a:t>
            </a:r>
          </a:p>
        </p:txBody>
      </p:sp>
      <p:sp>
        <p:nvSpPr>
          <p:cNvPr id="17" name="Freeform 17"/>
          <p:cNvSpPr/>
          <p:nvPr/>
        </p:nvSpPr>
        <p:spPr>
          <a:xfrm flipH="1">
            <a:off x="9166754" y="6792549"/>
            <a:ext cx="4386243" cy="2785265"/>
          </a:xfrm>
          <a:custGeom>
            <a:avLst/>
            <a:gdLst/>
            <a:ahLst/>
            <a:cxnLst/>
            <a:rect l="l" t="t" r="r" b="b"/>
            <a:pathLst>
              <a:path w="4386243" h="2785265">
                <a:moveTo>
                  <a:pt x="4386243" y="0"/>
                </a:moveTo>
                <a:lnTo>
                  <a:pt x="0" y="0"/>
                </a:lnTo>
                <a:lnTo>
                  <a:pt x="0" y="2785265"/>
                </a:lnTo>
                <a:lnTo>
                  <a:pt x="4386243" y="2785265"/>
                </a:lnTo>
                <a:lnTo>
                  <a:pt x="4386243"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c406ad1-13a0-4e3a-9a11-3a294be92db9" xsi:nil="true"/>
    <lcf76f155ced4ddcb4097134ff3c332f xmlns="a60fccb6-f650-4097-9cf1-688a597415e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045A73743960418DB6E7706934DC0C" ma:contentTypeVersion="15" ma:contentTypeDescription="Create a new document." ma:contentTypeScope="" ma:versionID="a8234984eed3c085bf3f582a6212472e">
  <xsd:schema xmlns:xsd="http://www.w3.org/2001/XMLSchema" xmlns:xs="http://www.w3.org/2001/XMLSchema" xmlns:p="http://schemas.microsoft.com/office/2006/metadata/properties" xmlns:ns2="a60fccb6-f650-4097-9cf1-688a597415e0" xmlns:ns3="4c406ad1-13a0-4e3a-9a11-3a294be92db9" targetNamespace="http://schemas.microsoft.com/office/2006/metadata/properties" ma:root="true" ma:fieldsID="9fc439b42aae4a803deb9637ca8b388d" ns2:_="" ns3:_="">
    <xsd:import namespace="a60fccb6-f650-4097-9cf1-688a597415e0"/>
    <xsd:import namespace="4c406ad1-13a0-4e3a-9a11-3a294be92d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element ref="ns2:MediaLengthInSecond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0fccb6-f650-4097-9cf1-688a597415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9878205d-baba-43d7-a853-910b6a0bcb57"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406ad1-13a0-4e3a-9a11-3a294be92db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a1820e6-6d07-4fd9-bc1a-7ef40d74096a}" ma:internalName="TaxCatchAll" ma:showField="CatchAllData" ma:web="4c406ad1-13a0-4e3a-9a11-3a294be92db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90DDED-F532-4DC5-BE75-D8FFFE05BD10}">
  <ds:schemaRefs>
    <ds:schemaRef ds:uri="http://schemas.openxmlformats.org/package/2006/metadata/core-properties"/>
    <ds:schemaRef ds:uri="http://schemas.microsoft.com/office/2006/documentManagement/types"/>
    <ds:schemaRef ds:uri="http://purl.org/dc/terms/"/>
    <ds:schemaRef ds:uri="4c406ad1-13a0-4e3a-9a11-3a294be92db9"/>
    <ds:schemaRef ds:uri="http://purl.org/dc/dcmitype/"/>
    <ds:schemaRef ds:uri="http://www.w3.org/XML/1998/namespace"/>
    <ds:schemaRef ds:uri="http://purl.org/dc/elements/1.1/"/>
    <ds:schemaRef ds:uri="http://schemas.microsoft.com/office/2006/metadata/properties"/>
    <ds:schemaRef ds:uri="http://schemas.microsoft.com/office/infopath/2007/PartnerControls"/>
    <ds:schemaRef ds:uri="a60fccb6-f650-4097-9cf1-688a597415e0"/>
  </ds:schemaRefs>
</ds:datastoreItem>
</file>

<file path=customXml/itemProps2.xml><?xml version="1.0" encoding="utf-8"?>
<ds:datastoreItem xmlns:ds="http://schemas.openxmlformats.org/officeDocument/2006/customXml" ds:itemID="{4B4617E5-6C40-4674-930F-AD7075F6996B}">
  <ds:schemaRefs>
    <ds:schemaRef ds:uri="http://schemas.microsoft.com/sharepoint/v3/contenttype/forms"/>
  </ds:schemaRefs>
</ds:datastoreItem>
</file>

<file path=customXml/itemProps3.xml><?xml version="1.0" encoding="utf-8"?>
<ds:datastoreItem xmlns:ds="http://schemas.openxmlformats.org/officeDocument/2006/customXml" ds:itemID="{832D17FD-27C8-4400-916A-3CA7BBF701D7}"/>
</file>

<file path=docProps/app.xml><?xml version="1.0" encoding="utf-8"?>
<Properties xmlns="http://schemas.openxmlformats.org/officeDocument/2006/extended-properties" xmlns:vt="http://schemas.openxmlformats.org/officeDocument/2006/docPropsVTypes">
  <TotalTime>241</TotalTime>
  <Words>2383</Words>
  <Application>Microsoft Office PowerPoint</Application>
  <PresentationFormat>Custom</PresentationFormat>
  <Paragraphs>198</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WPV-Ready Nodes</dc:title>
  <dc:creator>Selena Brown</dc:creator>
  <cp:lastModifiedBy>Selena Brown</cp:lastModifiedBy>
  <cp:revision>67</cp:revision>
  <dcterms:created xsi:type="dcterms:W3CDTF">2006-08-16T00:00:00Z</dcterms:created>
  <dcterms:modified xsi:type="dcterms:W3CDTF">2026-04-02T20:11:06Z</dcterms:modified>
  <dc:identifier>DAG318slnsE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0x010100E8045A73743960418DB6E7706934DC0C</vt:lpwstr>
  </property>
  <property fmtid="{D5CDD505-2E9C-101B-9397-08002B2CF9AE}" pid="3" name="MediaServiceImageTags">
    <vt:lpwstr/>
  </property>
</Properties>
</file>